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"/>
  </p:notesMasterIdLst>
  <p:handoutMasterIdLst>
    <p:handoutMasterId r:id="rId5"/>
  </p:handoutMasterIdLst>
  <p:sldIdLst>
    <p:sldId id="4091" r:id="rId3"/>
  </p:sldIdLst>
  <p:sldSz cx="12192000" cy="6858000"/>
  <p:notesSz cx="6858000" cy="99472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033EDEC-8DEF-4CE9-96FB-6C464B04A433}">
          <p14:sldIdLst>
            <p14:sldId id="40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pos="3761">
          <p15:clr>
            <a:srgbClr val="A4A3A4"/>
          </p15:clr>
        </p15:guide>
        <p15:guide id="3" orient="horz" pos="3048">
          <p15:clr>
            <a:srgbClr val="A4A3A4"/>
          </p15:clr>
        </p15:guide>
        <p15:guide id="4" orient="horz" pos="2155">
          <p15:clr>
            <a:srgbClr val="A4A3A4"/>
          </p15:clr>
        </p15:guide>
        <p15:guide id="5" pos="316">
          <p15:clr>
            <a:srgbClr val="A4A3A4"/>
          </p15:clr>
        </p15:guide>
        <p15:guide id="6" pos="7380">
          <p15:clr>
            <a:srgbClr val="A4A3A4"/>
          </p15:clr>
        </p15:guide>
        <p15:guide id="7" orient="horz" pos="39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A" lastIdx="1" clrIdx="0"/>
  <p:cmAuthor id="1" name="张 天舒" initials="张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EC75"/>
    <a:srgbClr val="B4EA5F"/>
    <a:srgbClr val="DDDDDD"/>
    <a:srgbClr val="DEF2A3"/>
    <a:srgbClr val="000000"/>
    <a:srgbClr val="7F7F7F"/>
    <a:srgbClr val="AADB1E"/>
    <a:srgbClr val="383841"/>
    <a:srgbClr val="FFFFFF"/>
    <a:srgbClr val="CBF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23" autoAdjust="0"/>
    <p:restoredTop sz="95153" autoAdjust="0"/>
  </p:normalViewPr>
  <p:slideViewPr>
    <p:cSldViewPr>
      <p:cViewPr varScale="1">
        <p:scale>
          <a:sx n="89" d="100"/>
          <a:sy n="89" d="100"/>
        </p:scale>
        <p:origin x="120" y="252"/>
      </p:cViewPr>
      <p:guideLst>
        <p:guide orient="horz" pos="346"/>
        <p:guide pos="3761"/>
        <p:guide orient="horz" pos="3048"/>
        <p:guide orient="horz" pos="2155"/>
        <p:guide pos="316"/>
        <p:guide pos="7380"/>
        <p:guide orient="horz" pos="39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E3E26-5921-4E48-A589-FB87DAD542F7}" type="datetimeFigureOut">
              <a:rPr lang="zh-CN" altLang="en-US" smtClean="0"/>
              <a:t>2022/5/17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2B535-2763-4362-9947-8AE62AF761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166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B9E76-48D7-4846-A93F-2F3666791B42}" type="datetimeFigureOut">
              <a:rPr lang="zh-CN" altLang="en-US" smtClean="0"/>
              <a:t>2022/5/17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126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9FA15-1B51-4D3C-9278-A54EF8AB4B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6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F21A2C4-4F33-C14A-A45C-3B2A937B74A2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7921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38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形用户界面, 图示&#10;&#10;描述已自动生成">
            <a:extLst>
              <a:ext uri="{FF2B5EF4-FFF2-40B4-BE49-F238E27FC236}">
                <a16:creationId xmlns:a16="http://schemas.microsoft.com/office/drawing/2014/main" id="{77B86BFD-33D0-42AE-A4F7-7B8E167C0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7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矩形 37"/>
          <p:cNvSpPr/>
          <p:nvPr userDrawn="1"/>
        </p:nvSpPr>
        <p:spPr bwMode="auto">
          <a:xfrm>
            <a:off x="0" y="6478488"/>
            <a:ext cx="1132840" cy="401583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endParaRPr lang="zh-CN" altLang="en-US" sz="1600" b="1" dirty="0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408368" y="6492875"/>
            <a:ext cx="244827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693057"/>
            <a:ext cx="11166475" cy="5640013"/>
          </a:xfrm>
        </p:spPr>
        <p:txBody>
          <a:bodyPr>
            <a:normAutofit/>
          </a:bodyPr>
          <a:lstStyle>
            <a:lvl1pPr>
              <a:defRPr sz="20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20" name="Freeform 6"/>
          <p:cNvSpPr>
            <a:spLocks noEditPoints="1"/>
          </p:cNvSpPr>
          <p:nvPr userDrawn="1"/>
        </p:nvSpPr>
        <p:spPr bwMode="auto">
          <a:xfrm>
            <a:off x="7778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3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2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3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6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799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3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8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2" y="981"/>
                </a:lnTo>
                <a:lnTo>
                  <a:pt x="966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2" y="1096"/>
                </a:lnTo>
                <a:lnTo>
                  <a:pt x="635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7" y="938"/>
                </a:lnTo>
                <a:lnTo>
                  <a:pt x="426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1" y="832"/>
                </a:lnTo>
                <a:lnTo>
                  <a:pt x="421" y="807"/>
                </a:lnTo>
                <a:lnTo>
                  <a:pt x="420" y="779"/>
                </a:lnTo>
                <a:lnTo>
                  <a:pt x="420" y="654"/>
                </a:lnTo>
                <a:lnTo>
                  <a:pt x="421" y="627"/>
                </a:lnTo>
                <a:lnTo>
                  <a:pt x="421" y="603"/>
                </a:lnTo>
                <a:lnTo>
                  <a:pt x="421" y="580"/>
                </a:lnTo>
                <a:lnTo>
                  <a:pt x="422" y="559"/>
                </a:lnTo>
                <a:lnTo>
                  <a:pt x="423" y="541"/>
                </a:lnTo>
                <a:lnTo>
                  <a:pt x="424" y="524"/>
                </a:lnTo>
                <a:lnTo>
                  <a:pt x="425" y="510"/>
                </a:lnTo>
                <a:lnTo>
                  <a:pt x="427" y="497"/>
                </a:lnTo>
                <a:lnTo>
                  <a:pt x="430" y="486"/>
                </a:lnTo>
                <a:lnTo>
                  <a:pt x="433" y="475"/>
                </a:lnTo>
                <a:lnTo>
                  <a:pt x="437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70" y="414"/>
                </a:lnTo>
                <a:lnTo>
                  <a:pt x="479" y="403"/>
                </a:lnTo>
                <a:lnTo>
                  <a:pt x="489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6" y="341"/>
                </a:lnTo>
                <a:lnTo>
                  <a:pt x="813" y="346"/>
                </a:lnTo>
                <a:lnTo>
                  <a:pt x="828" y="349"/>
                </a:lnTo>
                <a:lnTo>
                  <a:pt x="844" y="354"/>
                </a:lnTo>
                <a:lnTo>
                  <a:pt x="859" y="359"/>
                </a:lnTo>
                <a:lnTo>
                  <a:pt x="873" y="364"/>
                </a:lnTo>
                <a:lnTo>
                  <a:pt x="886" y="370"/>
                </a:lnTo>
                <a:lnTo>
                  <a:pt x="898" y="378"/>
                </a:lnTo>
                <a:lnTo>
                  <a:pt x="911" y="385"/>
                </a:lnTo>
                <a:lnTo>
                  <a:pt x="922" y="393"/>
                </a:lnTo>
                <a:lnTo>
                  <a:pt x="932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1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3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2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6" y="81"/>
                </a:lnTo>
                <a:lnTo>
                  <a:pt x="1146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3" y="27"/>
                </a:lnTo>
                <a:lnTo>
                  <a:pt x="964" y="20"/>
                </a:lnTo>
                <a:lnTo>
                  <a:pt x="923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7" y="38"/>
                </a:lnTo>
                <a:lnTo>
                  <a:pt x="321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6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5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1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9" y="1429"/>
                </a:lnTo>
                <a:lnTo>
                  <a:pt x="613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4" y="1412"/>
                </a:lnTo>
                <a:lnTo>
                  <a:pt x="1013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8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7"/>
          <p:cNvSpPr>
            <a:spLocks noEditPoints="1"/>
          </p:cNvSpPr>
          <p:nvPr userDrawn="1"/>
        </p:nvSpPr>
        <p:spPr bwMode="auto">
          <a:xfrm>
            <a:off x="3714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59 w 1407"/>
              <a:gd name="T5" fmla="*/ 1000 h 1434"/>
              <a:gd name="T6" fmla="*/ 913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69 w 1407"/>
              <a:gd name="T13" fmla="*/ 1098 h 1434"/>
              <a:gd name="T14" fmla="*/ 584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2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28 w 1407"/>
              <a:gd name="T29" fmla="*/ 486 h 1434"/>
              <a:gd name="T30" fmla="*/ 453 w 1407"/>
              <a:gd name="T31" fmla="*/ 432 h 1434"/>
              <a:gd name="T32" fmla="*/ 499 w 1407"/>
              <a:gd name="T33" fmla="*/ 387 h 1434"/>
              <a:gd name="T34" fmla="*/ 565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0 w 1407"/>
              <a:gd name="T45" fmla="*/ 421 h 1434"/>
              <a:gd name="T46" fmla="*/ 979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0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2 w 1407"/>
              <a:gd name="T59" fmla="*/ 56 h 1434"/>
              <a:gd name="T60" fmla="*/ 924 w 1407"/>
              <a:gd name="T61" fmla="*/ 14 h 1434"/>
              <a:gd name="T62" fmla="*/ 703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5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6 w 1407"/>
              <a:gd name="T89" fmla="*/ 1398 h 1434"/>
              <a:gd name="T90" fmla="*/ 568 w 1407"/>
              <a:gd name="T91" fmla="*/ 1429 h 1434"/>
              <a:gd name="T92" fmla="*/ 799 w 1407"/>
              <a:gd name="T93" fmla="*/ 1431 h 1434"/>
              <a:gd name="T94" fmla="*/ 1012 w 1407"/>
              <a:gd name="T95" fmla="*/ 1404 h 1434"/>
              <a:gd name="T96" fmla="*/ 1183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7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6" y="969"/>
                </a:lnTo>
                <a:lnTo>
                  <a:pt x="971" y="981"/>
                </a:lnTo>
                <a:lnTo>
                  <a:pt x="966" y="991"/>
                </a:lnTo>
                <a:lnTo>
                  <a:pt x="959" y="1000"/>
                </a:lnTo>
                <a:lnTo>
                  <a:pt x="952" y="1011"/>
                </a:lnTo>
                <a:lnTo>
                  <a:pt x="943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3" y="1047"/>
                </a:lnTo>
                <a:lnTo>
                  <a:pt x="901" y="1054"/>
                </a:lnTo>
                <a:lnTo>
                  <a:pt x="889" y="1061"/>
                </a:lnTo>
                <a:lnTo>
                  <a:pt x="875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6" y="1099"/>
                </a:lnTo>
                <a:lnTo>
                  <a:pt x="688" y="1099"/>
                </a:lnTo>
                <a:lnTo>
                  <a:pt x="669" y="1098"/>
                </a:lnTo>
                <a:lnTo>
                  <a:pt x="651" y="1096"/>
                </a:lnTo>
                <a:lnTo>
                  <a:pt x="633" y="1094"/>
                </a:lnTo>
                <a:lnTo>
                  <a:pt x="617" y="1092"/>
                </a:lnTo>
                <a:lnTo>
                  <a:pt x="600" y="1089"/>
                </a:lnTo>
                <a:lnTo>
                  <a:pt x="584" y="1085"/>
                </a:lnTo>
                <a:lnTo>
                  <a:pt x="568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2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2" y="961"/>
                </a:lnTo>
                <a:lnTo>
                  <a:pt x="429" y="950"/>
                </a:lnTo>
                <a:lnTo>
                  <a:pt x="427" y="938"/>
                </a:lnTo>
                <a:lnTo>
                  <a:pt x="425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2" y="559"/>
                </a:lnTo>
                <a:lnTo>
                  <a:pt x="422" y="541"/>
                </a:lnTo>
                <a:lnTo>
                  <a:pt x="424" y="524"/>
                </a:lnTo>
                <a:lnTo>
                  <a:pt x="425" y="510"/>
                </a:lnTo>
                <a:lnTo>
                  <a:pt x="426" y="497"/>
                </a:lnTo>
                <a:lnTo>
                  <a:pt x="428" y="486"/>
                </a:lnTo>
                <a:lnTo>
                  <a:pt x="431" y="475"/>
                </a:lnTo>
                <a:lnTo>
                  <a:pt x="435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0" y="423"/>
                </a:lnTo>
                <a:lnTo>
                  <a:pt x="468" y="414"/>
                </a:lnTo>
                <a:lnTo>
                  <a:pt x="479" y="403"/>
                </a:lnTo>
                <a:lnTo>
                  <a:pt x="488" y="395"/>
                </a:lnTo>
                <a:lnTo>
                  <a:pt x="499" y="387"/>
                </a:lnTo>
                <a:lnTo>
                  <a:pt x="511" y="380"/>
                </a:lnTo>
                <a:lnTo>
                  <a:pt x="523" y="372"/>
                </a:lnTo>
                <a:lnTo>
                  <a:pt x="536" y="366"/>
                </a:lnTo>
                <a:lnTo>
                  <a:pt x="551" y="360"/>
                </a:lnTo>
                <a:lnTo>
                  <a:pt x="565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7" y="335"/>
                </a:lnTo>
                <a:lnTo>
                  <a:pt x="687" y="334"/>
                </a:lnTo>
                <a:lnTo>
                  <a:pt x="706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3" y="354"/>
                </a:lnTo>
                <a:lnTo>
                  <a:pt x="858" y="359"/>
                </a:lnTo>
                <a:lnTo>
                  <a:pt x="872" y="364"/>
                </a:lnTo>
                <a:lnTo>
                  <a:pt x="886" y="370"/>
                </a:lnTo>
                <a:lnTo>
                  <a:pt x="898" y="378"/>
                </a:lnTo>
                <a:lnTo>
                  <a:pt x="910" y="385"/>
                </a:lnTo>
                <a:lnTo>
                  <a:pt x="922" y="393"/>
                </a:lnTo>
                <a:lnTo>
                  <a:pt x="932" y="402"/>
                </a:lnTo>
                <a:lnTo>
                  <a:pt x="941" y="412"/>
                </a:lnTo>
                <a:lnTo>
                  <a:pt x="950" y="421"/>
                </a:lnTo>
                <a:lnTo>
                  <a:pt x="958" y="431"/>
                </a:lnTo>
                <a:lnTo>
                  <a:pt x="965" y="442"/>
                </a:lnTo>
                <a:lnTo>
                  <a:pt x="970" y="452"/>
                </a:lnTo>
                <a:lnTo>
                  <a:pt x="975" y="462"/>
                </a:lnTo>
                <a:lnTo>
                  <a:pt x="979" y="473"/>
                </a:lnTo>
                <a:lnTo>
                  <a:pt x="983" y="484"/>
                </a:lnTo>
                <a:lnTo>
                  <a:pt x="985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7" y="291"/>
                </a:lnTo>
                <a:lnTo>
                  <a:pt x="1384" y="280"/>
                </a:lnTo>
                <a:lnTo>
                  <a:pt x="1380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1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5" y="81"/>
                </a:lnTo>
                <a:lnTo>
                  <a:pt x="1144" y="68"/>
                </a:lnTo>
                <a:lnTo>
                  <a:pt x="1112" y="56"/>
                </a:lnTo>
                <a:lnTo>
                  <a:pt x="1077" y="45"/>
                </a:lnTo>
                <a:lnTo>
                  <a:pt x="1041" y="36"/>
                </a:lnTo>
                <a:lnTo>
                  <a:pt x="1003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39" y="5"/>
                </a:lnTo>
                <a:lnTo>
                  <a:pt x="795" y="2"/>
                </a:lnTo>
                <a:lnTo>
                  <a:pt x="750" y="1"/>
                </a:lnTo>
                <a:lnTo>
                  <a:pt x="703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4" y="21"/>
                </a:lnTo>
                <a:lnTo>
                  <a:pt x="394" y="28"/>
                </a:lnTo>
                <a:lnTo>
                  <a:pt x="357" y="38"/>
                </a:lnTo>
                <a:lnTo>
                  <a:pt x="320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4" y="99"/>
                </a:lnTo>
                <a:lnTo>
                  <a:pt x="169" y="114"/>
                </a:lnTo>
                <a:lnTo>
                  <a:pt x="144" y="131"/>
                </a:lnTo>
                <a:lnTo>
                  <a:pt x="120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5" y="273"/>
                </a:lnTo>
                <a:lnTo>
                  <a:pt x="22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4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2" y="1153"/>
                </a:lnTo>
                <a:lnTo>
                  <a:pt x="26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6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5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1" y="1352"/>
                </a:lnTo>
                <a:lnTo>
                  <a:pt x="262" y="1366"/>
                </a:lnTo>
                <a:lnTo>
                  <a:pt x="295" y="1377"/>
                </a:lnTo>
                <a:lnTo>
                  <a:pt x="330" y="1388"/>
                </a:lnTo>
                <a:lnTo>
                  <a:pt x="366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8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3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3" y="1412"/>
                </a:lnTo>
                <a:lnTo>
                  <a:pt x="1012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3" y="1349"/>
                </a:lnTo>
                <a:lnTo>
                  <a:pt x="1212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7" y="1171"/>
                </a:lnTo>
                <a:lnTo>
                  <a:pt x="1381" y="1160"/>
                </a:lnTo>
                <a:lnTo>
                  <a:pt x="1385" y="1149"/>
                </a:lnTo>
                <a:lnTo>
                  <a:pt x="1387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8"/>
          <p:cNvSpPr>
            <a:spLocks noEditPoints="1"/>
          </p:cNvSpPr>
          <p:nvPr userDrawn="1"/>
        </p:nvSpPr>
        <p:spPr bwMode="auto">
          <a:xfrm>
            <a:off x="249238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5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3 w 1407"/>
              <a:gd name="T19" fmla="*/ 1013 h 1434"/>
              <a:gd name="T20" fmla="*/ 433 w 1407"/>
              <a:gd name="T21" fmla="*/ 961 h 1434"/>
              <a:gd name="T22" fmla="*/ 424 w 1407"/>
              <a:gd name="T23" fmla="*/ 895 h 1434"/>
              <a:gd name="T24" fmla="*/ 420 w 1407"/>
              <a:gd name="T25" fmla="*/ 779 h 1434"/>
              <a:gd name="T26" fmla="*/ 423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9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2 w 1407"/>
              <a:gd name="T51" fmla="*/ 654 h 1434"/>
              <a:gd name="T52" fmla="*/ 1381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4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7 w 1407"/>
              <a:gd name="T67" fmla="*/ 59 h 1434"/>
              <a:gd name="T68" fmla="*/ 144 w 1407"/>
              <a:gd name="T69" fmla="*/ 131 h 1434"/>
              <a:gd name="T70" fmla="*/ 52 w 1407"/>
              <a:gd name="T71" fmla="*/ 223 h 1434"/>
              <a:gd name="T72" fmla="*/ 26 w 1407"/>
              <a:gd name="T73" fmla="*/ 273 h 1434"/>
              <a:gd name="T74" fmla="*/ 9 w 1407"/>
              <a:gd name="T75" fmla="*/ 356 h 1434"/>
              <a:gd name="T76" fmla="*/ 0 w 1407"/>
              <a:gd name="T77" fmla="*/ 549 h 1434"/>
              <a:gd name="T78" fmla="*/ 3 w 1407"/>
              <a:gd name="T79" fmla="*/ 975 h 1434"/>
              <a:gd name="T80" fmla="*/ 18 w 1407"/>
              <a:gd name="T81" fmla="*/ 1131 h 1434"/>
              <a:gd name="T82" fmla="*/ 36 w 1407"/>
              <a:gd name="T83" fmla="*/ 1184 h 1434"/>
              <a:gd name="T84" fmla="*/ 86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800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8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1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2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3" y="981"/>
                </a:lnTo>
                <a:lnTo>
                  <a:pt x="967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5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3" y="1084"/>
                </a:lnTo>
                <a:lnTo>
                  <a:pt x="816" y="1088"/>
                </a:lnTo>
                <a:lnTo>
                  <a:pt x="800" y="1091"/>
                </a:lnTo>
                <a:lnTo>
                  <a:pt x="782" y="1094"/>
                </a:lnTo>
                <a:lnTo>
                  <a:pt x="765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1" y="1096"/>
                </a:lnTo>
                <a:lnTo>
                  <a:pt x="634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8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2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3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8" y="938"/>
                </a:lnTo>
                <a:lnTo>
                  <a:pt x="426" y="926"/>
                </a:lnTo>
                <a:lnTo>
                  <a:pt x="425" y="911"/>
                </a:lnTo>
                <a:lnTo>
                  <a:pt x="424" y="895"/>
                </a:lnTo>
                <a:lnTo>
                  <a:pt x="423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3" y="559"/>
                </a:lnTo>
                <a:lnTo>
                  <a:pt x="424" y="541"/>
                </a:lnTo>
                <a:lnTo>
                  <a:pt x="425" y="524"/>
                </a:lnTo>
                <a:lnTo>
                  <a:pt x="426" y="510"/>
                </a:lnTo>
                <a:lnTo>
                  <a:pt x="428" y="497"/>
                </a:lnTo>
                <a:lnTo>
                  <a:pt x="430" y="486"/>
                </a:lnTo>
                <a:lnTo>
                  <a:pt x="433" y="475"/>
                </a:lnTo>
                <a:lnTo>
                  <a:pt x="436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69" y="414"/>
                </a:lnTo>
                <a:lnTo>
                  <a:pt x="479" y="403"/>
                </a:lnTo>
                <a:lnTo>
                  <a:pt x="488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8" y="346"/>
                </a:lnTo>
                <a:lnTo>
                  <a:pt x="614" y="342"/>
                </a:lnTo>
                <a:lnTo>
                  <a:pt x="632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4" y="354"/>
                </a:lnTo>
                <a:lnTo>
                  <a:pt x="858" y="359"/>
                </a:lnTo>
                <a:lnTo>
                  <a:pt x="873" y="364"/>
                </a:lnTo>
                <a:lnTo>
                  <a:pt x="886" y="370"/>
                </a:lnTo>
                <a:lnTo>
                  <a:pt x="899" y="378"/>
                </a:lnTo>
                <a:lnTo>
                  <a:pt x="911" y="385"/>
                </a:lnTo>
                <a:lnTo>
                  <a:pt x="922" y="393"/>
                </a:lnTo>
                <a:lnTo>
                  <a:pt x="933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2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2" y="654"/>
                </a:lnTo>
                <a:lnTo>
                  <a:pt x="992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1" y="270"/>
                </a:lnTo>
                <a:lnTo>
                  <a:pt x="1377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6" y="95"/>
                </a:lnTo>
                <a:lnTo>
                  <a:pt x="1177" y="81"/>
                </a:lnTo>
                <a:lnTo>
                  <a:pt x="1145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4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3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8" y="38"/>
                </a:lnTo>
                <a:lnTo>
                  <a:pt x="322" y="48"/>
                </a:lnTo>
                <a:lnTo>
                  <a:pt x="287" y="59"/>
                </a:lnTo>
                <a:lnTo>
                  <a:pt x="255" y="71"/>
                </a:lnTo>
                <a:lnTo>
                  <a:pt x="224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2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20" y="294"/>
                </a:lnTo>
                <a:lnTo>
                  <a:pt x="18" y="305"/>
                </a:lnTo>
                <a:lnTo>
                  <a:pt x="13" y="329"/>
                </a:lnTo>
                <a:lnTo>
                  <a:pt x="9" y="356"/>
                </a:lnTo>
                <a:lnTo>
                  <a:pt x="7" y="387"/>
                </a:lnTo>
                <a:lnTo>
                  <a:pt x="4" y="422"/>
                </a:lnTo>
                <a:lnTo>
                  <a:pt x="2" y="460"/>
                </a:lnTo>
                <a:lnTo>
                  <a:pt x="1" y="502"/>
                </a:lnTo>
                <a:lnTo>
                  <a:pt x="0" y="549"/>
                </a:lnTo>
                <a:lnTo>
                  <a:pt x="0" y="599"/>
                </a:lnTo>
                <a:lnTo>
                  <a:pt x="0" y="834"/>
                </a:lnTo>
                <a:lnTo>
                  <a:pt x="0" y="886"/>
                </a:lnTo>
                <a:lnTo>
                  <a:pt x="1" y="933"/>
                </a:lnTo>
                <a:lnTo>
                  <a:pt x="3" y="975"/>
                </a:lnTo>
                <a:lnTo>
                  <a:pt x="4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8" y="1131"/>
                </a:lnTo>
                <a:lnTo>
                  <a:pt x="21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4" y="1214"/>
                </a:lnTo>
                <a:lnTo>
                  <a:pt x="68" y="1234"/>
                </a:lnTo>
                <a:lnTo>
                  <a:pt x="86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0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6" y="1425"/>
                </a:lnTo>
                <a:lnTo>
                  <a:pt x="569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800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3" y="1419"/>
                </a:lnTo>
                <a:lnTo>
                  <a:pt x="973" y="1412"/>
                </a:lnTo>
                <a:lnTo>
                  <a:pt x="1013" y="1404"/>
                </a:lnTo>
                <a:lnTo>
                  <a:pt x="1050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40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8" y="1268"/>
                </a:lnTo>
                <a:lnTo>
                  <a:pt x="1326" y="1249"/>
                </a:lnTo>
                <a:lnTo>
                  <a:pt x="1343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9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1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9"/>
          <p:cNvSpPr/>
          <p:nvPr userDrawn="1"/>
        </p:nvSpPr>
        <p:spPr bwMode="auto">
          <a:xfrm>
            <a:off x="900113" y="6615125"/>
            <a:ext cx="100013" cy="104770"/>
          </a:xfrm>
          <a:custGeom>
            <a:avLst/>
            <a:gdLst>
              <a:gd name="T0" fmla="*/ 0 w 1329"/>
              <a:gd name="T1" fmla="*/ 1386 h 1386"/>
              <a:gd name="T2" fmla="*/ 404 w 1329"/>
              <a:gd name="T3" fmla="*/ 1386 h 1386"/>
              <a:gd name="T4" fmla="*/ 404 w 1329"/>
              <a:gd name="T5" fmla="*/ 625 h 1386"/>
              <a:gd name="T6" fmla="*/ 924 w 1329"/>
              <a:gd name="T7" fmla="*/ 1386 h 1386"/>
              <a:gd name="T8" fmla="*/ 1329 w 1329"/>
              <a:gd name="T9" fmla="*/ 1386 h 1386"/>
              <a:gd name="T10" fmla="*/ 1329 w 1329"/>
              <a:gd name="T11" fmla="*/ 0 h 1386"/>
              <a:gd name="T12" fmla="*/ 924 w 1329"/>
              <a:gd name="T13" fmla="*/ 0 h 1386"/>
              <a:gd name="T14" fmla="*/ 924 w 1329"/>
              <a:gd name="T15" fmla="*/ 768 h 1386"/>
              <a:gd name="T16" fmla="*/ 401 w 1329"/>
              <a:gd name="T17" fmla="*/ 0 h 1386"/>
              <a:gd name="T18" fmla="*/ 0 w 1329"/>
              <a:gd name="T19" fmla="*/ 0 h 1386"/>
              <a:gd name="T20" fmla="*/ 0 w 1329"/>
              <a:gd name="T21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9" h="1386">
                <a:moveTo>
                  <a:pt x="0" y="1386"/>
                </a:moveTo>
                <a:lnTo>
                  <a:pt x="404" y="1386"/>
                </a:lnTo>
                <a:lnTo>
                  <a:pt x="404" y="625"/>
                </a:lnTo>
                <a:lnTo>
                  <a:pt x="924" y="1386"/>
                </a:lnTo>
                <a:lnTo>
                  <a:pt x="1329" y="1386"/>
                </a:lnTo>
                <a:lnTo>
                  <a:pt x="1329" y="0"/>
                </a:lnTo>
                <a:lnTo>
                  <a:pt x="924" y="0"/>
                </a:lnTo>
                <a:lnTo>
                  <a:pt x="924" y="768"/>
                </a:lnTo>
                <a:lnTo>
                  <a:pt x="401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Rectangle 10"/>
          <p:cNvSpPr>
            <a:spLocks noChangeArrowheads="1"/>
          </p:cNvSpPr>
          <p:nvPr userDrawn="1"/>
        </p:nvSpPr>
        <p:spPr bwMode="auto">
          <a:xfrm>
            <a:off x="730250" y="6615125"/>
            <a:ext cx="31750" cy="104770"/>
          </a:xfrm>
          <a:prstGeom prst="rect">
            <a:avLst/>
          </a:pr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1"/>
          <p:cNvSpPr/>
          <p:nvPr userDrawn="1"/>
        </p:nvSpPr>
        <p:spPr bwMode="auto">
          <a:xfrm>
            <a:off x="630238" y="6615125"/>
            <a:ext cx="84138" cy="104770"/>
          </a:xfrm>
          <a:custGeom>
            <a:avLst/>
            <a:gdLst>
              <a:gd name="T0" fmla="*/ 0 w 1104"/>
              <a:gd name="T1" fmla="*/ 1386 h 1386"/>
              <a:gd name="T2" fmla="*/ 1104 w 1104"/>
              <a:gd name="T3" fmla="*/ 1386 h 1386"/>
              <a:gd name="T4" fmla="*/ 1104 w 1104"/>
              <a:gd name="T5" fmla="*/ 1046 h 1386"/>
              <a:gd name="T6" fmla="*/ 434 w 1104"/>
              <a:gd name="T7" fmla="*/ 1046 h 1386"/>
              <a:gd name="T8" fmla="*/ 434 w 1104"/>
              <a:gd name="T9" fmla="*/ 0 h 1386"/>
              <a:gd name="T10" fmla="*/ 0 w 1104"/>
              <a:gd name="T11" fmla="*/ 0 h 1386"/>
              <a:gd name="T12" fmla="*/ 0 w 1104"/>
              <a:gd name="T13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4" h="1386">
                <a:moveTo>
                  <a:pt x="0" y="1386"/>
                </a:moveTo>
                <a:lnTo>
                  <a:pt x="1104" y="1386"/>
                </a:lnTo>
                <a:lnTo>
                  <a:pt x="1104" y="1046"/>
                </a:lnTo>
                <a:lnTo>
                  <a:pt x="434" y="1046"/>
                </a:lnTo>
                <a:lnTo>
                  <a:pt x="43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2"/>
          <p:cNvSpPr/>
          <p:nvPr userDrawn="1"/>
        </p:nvSpPr>
        <p:spPr bwMode="auto">
          <a:xfrm>
            <a:off x="493713" y="6615125"/>
            <a:ext cx="117475" cy="104770"/>
          </a:xfrm>
          <a:custGeom>
            <a:avLst/>
            <a:gdLst>
              <a:gd name="T0" fmla="*/ 0 w 1562"/>
              <a:gd name="T1" fmla="*/ 1386 h 1386"/>
              <a:gd name="T2" fmla="*/ 353 w 1562"/>
              <a:gd name="T3" fmla="*/ 1386 h 1386"/>
              <a:gd name="T4" fmla="*/ 353 w 1562"/>
              <a:gd name="T5" fmla="*/ 330 h 1386"/>
              <a:gd name="T6" fmla="*/ 623 w 1562"/>
              <a:gd name="T7" fmla="*/ 1386 h 1386"/>
              <a:gd name="T8" fmla="*/ 940 w 1562"/>
              <a:gd name="T9" fmla="*/ 1386 h 1386"/>
              <a:gd name="T10" fmla="*/ 1211 w 1562"/>
              <a:gd name="T11" fmla="*/ 305 h 1386"/>
              <a:gd name="T12" fmla="*/ 1211 w 1562"/>
              <a:gd name="T13" fmla="*/ 1386 h 1386"/>
              <a:gd name="T14" fmla="*/ 1562 w 1562"/>
              <a:gd name="T15" fmla="*/ 1386 h 1386"/>
              <a:gd name="T16" fmla="*/ 1562 w 1562"/>
              <a:gd name="T17" fmla="*/ 0 h 1386"/>
              <a:gd name="T18" fmla="*/ 951 w 1562"/>
              <a:gd name="T19" fmla="*/ 0 h 1386"/>
              <a:gd name="T20" fmla="*/ 783 w 1562"/>
              <a:gd name="T21" fmla="*/ 695 h 1386"/>
              <a:gd name="T22" fmla="*/ 614 w 1562"/>
              <a:gd name="T23" fmla="*/ 0 h 1386"/>
              <a:gd name="T24" fmla="*/ 0 w 1562"/>
              <a:gd name="T25" fmla="*/ 0 h 1386"/>
              <a:gd name="T26" fmla="*/ 0 w 1562"/>
              <a:gd name="T27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62" h="1386">
                <a:moveTo>
                  <a:pt x="0" y="1386"/>
                </a:moveTo>
                <a:lnTo>
                  <a:pt x="353" y="1386"/>
                </a:lnTo>
                <a:lnTo>
                  <a:pt x="353" y="330"/>
                </a:lnTo>
                <a:lnTo>
                  <a:pt x="623" y="1386"/>
                </a:lnTo>
                <a:lnTo>
                  <a:pt x="940" y="1386"/>
                </a:lnTo>
                <a:lnTo>
                  <a:pt x="1211" y="305"/>
                </a:lnTo>
                <a:lnTo>
                  <a:pt x="1211" y="1386"/>
                </a:lnTo>
                <a:lnTo>
                  <a:pt x="1562" y="1386"/>
                </a:lnTo>
                <a:lnTo>
                  <a:pt x="1562" y="0"/>
                </a:lnTo>
                <a:lnTo>
                  <a:pt x="951" y="0"/>
                </a:lnTo>
                <a:lnTo>
                  <a:pt x="783" y="695"/>
                </a:lnTo>
                <a:lnTo>
                  <a:pt x="61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" name="Freeform 13"/>
          <p:cNvSpPr/>
          <p:nvPr userDrawn="1"/>
        </p:nvSpPr>
        <p:spPr bwMode="auto">
          <a:xfrm>
            <a:off x="134938" y="6615125"/>
            <a:ext cx="101600" cy="104770"/>
          </a:xfrm>
          <a:custGeom>
            <a:avLst/>
            <a:gdLst>
              <a:gd name="T0" fmla="*/ 0 w 1336"/>
              <a:gd name="T1" fmla="*/ 297 h 1386"/>
              <a:gd name="T2" fmla="*/ 802 w 1336"/>
              <a:gd name="T3" fmla="*/ 297 h 1386"/>
              <a:gd name="T4" fmla="*/ 0 w 1336"/>
              <a:gd name="T5" fmla="*/ 1099 h 1386"/>
              <a:gd name="T6" fmla="*/ 0 w 1336"/>
              <a:gd name="T7" fmla="*/ 1386 h 1386"/>
              <a:gd name="T8" fmla="*/ 1336 w 1336"/>
              <a:gd name="T9" fmla="*/ 1386 h 1386"/>
              <a:gd name="T10" fmla="*/ 1336 w 1336"/>
              <a:gd name="T11" fmla="*/ 1089 h 1386"/>
              <a:gd name="T12" fmla="*/ 529 w 1336"/>
              <a:gd name="T13" fmla="*/ 1089 h 1386"/>
              <a:gd name="T14" fmla="*/ 1331 w 1336"/>
              <a:gd name="T15" fmla="*/ 288 h 1386"/>
              <a:gd name="T16" fmla="*/ 1331 w 1336"/>
              <a:gd name="T17" fmla="*/ 0 h 1386"/>
              <a:gd name="T18" fmla="*/ 0 w 1336"/>
              <a:gd name="T19" fmla="*/ 0 h 1386"/>
              <a:gd name="T20" fmla="*/ 0 w 1336"/>
              <a:gd name="T21" fmla="*/ 297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36" h="1386">
                <a:moveTo>
                  <a:pt x="0" y="297"/>
                </a:moveTo>
                <a:lnTo>
                  <a:pt x="802" y="297"/>
                </a:lnTo>
                <a:lnTo>
                  <a:pt x="0" y="1099"/>
                </a:lnTo>
                <a:lnTo>
                  <a:pt x="0" y="1386"/>
                </a:lnTo>
                <a:lnTo>
                  <a:pt x="1336" y="1386"/>
                </a:lnTo>
                <a:lnTo>
                  <a:pt x="1336" y="1089"/>
                </a:lnTo>
                <a:lnTo>
                  <a:pt x="529" y="1089"/>
                </a:lnTo>
                <a:lnTo>
                  <a:pt x="1331" y="288"/>
                </a:lnTo>
                <a:lnTo>
                  <a:pt x="1331" y="0"/>
                </a:lnTo>
                <a:lnTo>
                  <a:pt x="0" y="0"/>
                </a:lnTo>
                <a:lnTo>
                  <a:pt x="0" y="297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32" name="组合 47"/>
          <p:cNvGrpSpPr/>
          <p:nvPr userDrawn="1"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33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4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5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</p:grpSp>
      <p:sp>
        <p:nvSpPr>
          <p:cNvPr id="36" name="直接连接符 49"/>
          <p:cNvSpPr>
            <a:spLocks noChangeShapeType="1"/>
          </p:cNvSpPr>
          <p:nvPr userDrawn="1"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直接连接符 51"/>
          <p:cNvSpPr>
            <a:spLocks noChangeShapeType="1"/>
          </p:cNvSpPr>
          <p:nvPr userDrawn="1"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1"/>
          <p:cNvSpPr>
            <a:spLocks noChangeArrowheads="1"/>
          </p:cNvSpPr>
          <p:nvPr userDrawn="1"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  <p:sp>
        <p:nvSpPr>
          <p:cNvPr id="42" name="直角三角形 42"/>
          <p:cNvSpPr>
            <a:spLocks noChangeArrowheads="1"/>
          </p:cNvSpPr>
          <p:nvPr userDrawn="1"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29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3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BF5404-8014-4995-91D5-5856833E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335999-1B50-4BF1-9EE3-96AD6FFDD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BCB531-9CCF-4652-A29C-7893BEA5D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785C8-E0AA-48AC-B8B6-993EE99C3404}" type="datetimeFigureOut">
              <a:rPr lang="zh-CN" altLang="en-US" smtClean="0"/>
              <a:t>2022/5/17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F0D64-F101-468F-8963-87EF43E31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C4861E-6E76-4493-BADD-A6D143A17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7BC7E-8EE3-4775-8330-61B96FE6E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42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灯片编号占位符 1">
            <a:extLst>
              <a:ext uri="{FF2B5EF4-FFF2-40B4-BE49-F238E27FC236}">
                <a16:creationId xmlns:a16="http://schemas.microsoft.com/office/drawing/2014/main" id="{F70A6C06-2D90-4FAA-B1E9-5EE2F8EA58C9}"/>
              </a:ext>
            </a:extLst>
          </p:cNvPr>
          <p:cNvSpPr txBox="1">
            <a:spLocks/>
          </p:cNvSpPr>
          <p:nvPr/>
        </p:nvSpPr>
        <p:spPr>
          <a:xfrm>
            <a:off x="9408368" y="6492875"/>
            <a:ext cx="2448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ABE98D48-7944-4F6B-A07A-7868D0547A4A}"/>
              </a:ext>
            </a:extLst>
          </p:cNvPr>
          <p:cNvSpPr/>
          <p:nvPr/>
        </p:nvSpPr>
        <p:spPr>
          <a:xfrm>
            <a:off x="213261" y="144464"/>
            <a:ext cx="4650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383841"/>
                </a:solidFill>
                <a:effectLst/>
                <a:uLnTx/>
                <a:uFillTx/>
                <a:latin typeface="Titillium Web"/>
                <a:cs typeface="+mn-cs"/>
              </a:rPr>
              <a:t>04 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83841"/>
                </a:solidFill>
                <a:effectLst/>
                <a:uLnTx/>
                <a:uFillTx/>
                <a:latin typeface="Titillium Web"/>
                <a:cs typeface="+mn-cs"/>
              </a:rPr>
              <a:t>数字化建设规划总览：数字新材蓝图规划</a:t>
            </a:r>
          </a:p>
        </p:txBody>
      </p:sp>
      <p:sp>
        <p:nvSpPr>
          <p:cNvPr id="174" name="文本框 173">
            <a:extLst>
              <a:ext uri="{FF2B5EF4-FFF2-40B4-BE49-F238E27FC236}">
                <a16:creationId xmlns:a16="http://schemas.microsoft.com/office/drawing/2014/main" id="{546F0652-420F-4DE8-B26C-1F0256565CE9}"/>
              </a:ext>
            </a:extLst>
          </p:cNvPr>
          <p:cNvSpPr txBox="1"/>
          <p:nvPr/>
        </p:nvSpPr>
        <p:spPr>
          <a:xfrm>
            <a:off x="660610" y="691256"/>
            <a:ext cx="10835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以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中联重科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为依托，以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数字新材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cs typeface="+mn-cs"/>
              </a:rPr>
              <a:t>为愿景，至顶向下整体规划，分层分步有序地开展数字化建设工作。</a:t>
            </a:r>
          </a:p>
        </p:txBody>
      </p:sp>
      <p:sp>
        <p:nvSpPr>
          <p:cNvPr id="107" name="矩形 20">
            <a:extLst>
              <a:ext uri="{FF2B5EF4-FFF2-40B4-BE49-F238E27FC236}">
                <a16:creationId xmlns:a16="http://schemas.microsoft.com/office/drawing/2014/main" id="{49ABA9EE-D5A1-4358-8B40-6F57293640D6}"/>
              </a:ext>
            </a:extLst>
          </p:cNvPr>
          <p:cNvSpPr/>
          <p:nvPr/>
        </p:nvSpPr>
        <p:spPr bwMode="gray">
          <a:xfrm>
            <a:off x="1389453" y="5241198"/>
            <a:ext cx="9503440" cy="101965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/>
        </p:spPr>
        <p:txBody>
          <a:bodyPr wrap="none" lIns="67525" tIns="0" rIns="67525" bIns="67525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8" name="Rectangle 59">
            <a:extLst>
              <a:ext uri="{FF2B5EF4-FFF2-40B4-BE49-F238E27FC236}">
                <a16:creationId xmlns:a16="http://schemas.microsoft.com/office/drawing/2014/main" id="{66ECF67D-4F6A-4C53-A0E0-35CB07D931FD}"/>
              </a:ext>
            </a:extLst>
          </p:cNvPr>
          <p:cNvSpPr/>
          <p:nvPr/>
        </p:nvSpPr>
        <p:spPr>
          <a:xfrm>
            <a:off x="416948" y="5199495"/>
            <a:ext cx="10575596" cy="1135877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9" name="TextBox 117">
            <a:extLst>
              <a:ext uri="{FF2B5EF4-FFF2-40B4-BE49-F238E27FC236}">
                <a16:creationId xmlns:a16="http://schemas.microsoft.com/office/drawing/2014/main" id="{5ABC38F8-E259-46AF-B7E1-6DDC147047CD}"/>
              </a:ext>
            </a:extLst>
          </p:cNvPr>
          <p:cNvSpPr txBox="1"/>
          <p:nvPr/>
        </p:nvSpPr>
        <p:spPr>
          <a:xfrm>
            <a:off x="681197" y="5661728"/>
            <a:ext cx="762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信息化平   台</a:t>
            </a:r>
          </a:p>
        </p:txBody>
      </p:sp>
      <p:sp>
        <p:nvSpPr>
          <p:cNvPr id="142" name="Rectangle 132">
            <a:extLst>
              <a:ext uri="{FF2B5EF4-FFF2-40B4-BE49-F238E27FC236}">
                <a16:creationId xmlns:a16="http://schemas.microsoft.com/office/drawing/2014/main" id="{CD6032FB-15EB-4F01-8186-16FF85C337DE}"/>
              </a:ext>
            </a:extLst>
          </p:cNvPr>
          <p:cNvSpPr/>
          <p:nvPr/>
        </p:nvSpPr>
        <p:spPr>
          <a:xfrm>
            <a:off x="1401918" y="1762171"/>
            <a:ext cx="3185883" cy="1647580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2" name="矩形 5">
            <a:extLst>
              <a:ext uri="{FF2B5EF4-FFF2-40B4-BE49-F238E27FC236}">
                <a16:creationId xmlns:a16="http://schemas.microsoft.com/office/drawing/2014/main" id="{4E71640B-C189-4661-AF66-493BE4062212}"/>
              </a:ext>
            </a:extLst>
          </p:cNvPr>
          <p:cNvSpPr/>
          <p:nvPr/>
        </p:nvSpPr>
        <p:spPr bwMode="gray">
          <a:xfrm>
            <a:off x="417600" y="1716386"/>
            <a:ext cx="10575597" cy="3446629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</a:ln>
          <a:effectLst/>
        </p:spPr>
        <p:txBody>
          <a:bodyPr wrap="square" lIns="66462" tIns="66462" rIns="66462" bIns="66462" anchor="t" anchorCtr="1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09" name="TextBox 117">
            <a:extLst>
              <a:ext uri="{FF2B5EF4-FFF2-40B4-BE49-F238E27FC236}">
                <a16:creationId xmlns:a16="http://schemas.microsoft.com/office/drawing/2014/main" id="{3CC82DF7-1CAD-48FD-B2BF-8D2B69BA97C3}"/>
              </a:ext>
            </a:extLst>
          </p:cNvPr>
          <p:cNvSpPr txBox="1"/>
          <p:nvPr/>
        </p:nvSpPr>
        <p:spPr>
          <a:xfrm>
            <a:off x="844693" y="2570834"/>
            <a:ext cx="43538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业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务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能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力</a:t>
            </a: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9CDEBC04-45D7-4C92-A5DD-2D5508B8F2DC}"/>
              </a:ext>
            </a:extLst>
          </p:cNvPr>
          <p:cNvSpPr txBox="1"/>
          <p:nvPr/>
        </p:nvSpPr>
        <p:spPr>
          <a:xfrm>
            <a:off x="404799" y="5749428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③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/>
              <a:cs typeface="+mn-cs"/>
            </a:endParaRP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BEF9002F-B208-419F-95AD-4AD244362A1A}"/>
              </a:ext>
            </a:extLst>
          </p:cNvPr>
          <p:cNvSpPr txBox="1"/>
          <p:nvPr/>
        </p:nvSpPr>
        <p:spPr>
          <a:xfrm>
            <a:off x="404799" y="3256594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②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/>
              <a:cs typeface="+mn-cs"/>
            </a:endParaRPr>
          </a:p>
        </p:txBody>
      </p:sp>
      <p:sp>
        <p:nvSpPr>
          <p:cNvPr id="210" name="TextBox 117">
            <a:extLst>
              <a:ext uri="{FF2B5EF4-FFF2-40B4-BE49-F238E27FC236}">
                <a16:creationId xmlns:a16="http://schemas.microsoft.com/office/drawing/2014/main" id="{C10B6FB2-B16B-486F-A974-2FC8C062E032}"/>
              </a:ext>
            </a:extLst>
          </p:cNvPr>
          <p:cNvSpPr txBox="1"/>
          <p:nvPr/>
        </p:nvSpPr>
        <p:spPr>
          <a:xfrm>
            <a:off x="349254" y="1123781"/>
            <a:ext cx="1426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运   营</a:t>
            </a:r>
          </a:p>
        </p:txBody>
      </p:sp>
      <p:sp>
        <p:nvSpPr>
          <p:cNvPr id="217" name="矩形 216">
            <a:extLst>
              <a:ext uri="{FF2B5EF4-FFF2-40B4-BE49-F238E27FC236}">
                <a16:creationId xmlns:a16="http://schemas.microsoft.com/office/drawing/2014/main" id="{05B202B7-36A2-4076-AF0A-EC082EE37B50}"/>
              </a:ext>
            </a:extLst>
          </p:cNvPr>
          <p:cNvSpPr/>
          <p:nvPr/>
        </p:nvSpPr>
        <p:spPr bwMode="auto">
          <a:xfrm>
            <a:off x="1389453" y="1109258"/>
            <a:ext cx="9503440" cy="513443"/>
          </a:xfrm>
          <a:prstGeom prst="rect">
            <a:avLst/>
          </a:prstGeom>
          <a:solidFill>
            <a:srgbClr val="AACE39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8" name="矩形 217">
            <a:extLst>
              <a:ext uri="{FF2B5EF4-FFF2-40B4-BE49-F238E27FC236}">
                <a16:creationId xmlns:a16="http://schemas.microsoft.com/office/drawing/2014/main" id="{FE359108-CDC9-486A-B1FF-29D2811DD1D6}"/>
              </a:ext>
            </a:extLst>
          </p:cNvPr>
          <p:cNvSpPr/>
          <p:nvPr/>
        </p:nvSpPr>
        <p:spPr bwMode="auto">
          <a:xfrm>
            <a:off x="1526816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极致数字化研发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id="{958B3686-28B0-41BD-902C-8545DA7FE176}"/>
              </a:ext>
            </a:extLst>
          </p:cNvPr>
          <p:cNvSpPr/>
          <p:nvPr/>
        </p:nvSpPr>
        <p:spPr bwMode="auto">
          <a:xfrm>
            <a:off x="3393742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高效数字化工厂</a:t>
            </a:r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3C52424C-11CE-4DD7-ADB0-9CA4CAAB1E48}"/>
              </a:ext>
            </a:extLst>
          </p:cNvPr>
          <p:cNvSpPr/>
          <p:nvPr/>
        </p:nvSpPr>
        <p:spPr bwMode="auto">
          <a:xfrm>
            <a:off x="5260668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多元数字化营销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1" name="矩形 220">
            <a:extLst>
              <a:ext uri="{FF2B5EF4-FFF2-40B4-BE49-F238E27FC236}">
                <a16:creationId xmlns:a16="http://schemas.microsoft.com/office/drawing/2014/main" id="{E0673525-6EF1-43BA-8556-CA7316701B15}"/>
              </a:ext>
            </a:extLst>
          </p:cNvPr>
          <p:cNvSpPr/>
          <p:nvPr/>
        </p:nvSpPr>
        <p:spPr bwMode="auto">
          <a:xfrm>
            <a:off x="7127594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专业数字化服务</a:t>
            </a:r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C99C3021-8BD0-44E1-AC5A-8376E1174787}"/>
              </a:ext>
            </a:extLst>
          </p:cNvPr>
          <p:cNvSpPr/>
          <p:nvPr/>
        </p:nvSpPr>
        <p:spPr bwMode="auto">
          <a:xfrm>
            <a:off x="8994520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统一数字化运营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6" name="Rectangle 59">
            <a:extLst>
              <a:ext uri="{FF2B5EF4-FFF2-40B4-BE49-F238E27FC236}">
                <a16:creationId xmlns:a16="http://schemas.microsoft.com/office/drawing/2014/main" id="{4007E915-204E-49FC-B25B-DD8863B89E29}"/>
              </a:ext>
            </a:extLst>
          </p:cNvPr>
          <p:cNvSpPr/>
          <p:nvPr/>
        </p:nvSpPr>
        <p:spPr>
          <a:xfrm>
            <a:off x="416949" y="1052736"/>
            <a:ext cx="10575596" cy="612465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1" name="文本框 210">
            <a:extLst>
              <a:ext uri="{FF2B5EF4-FFF2-40B4-BE49-F238E27FC236}">
                <a16:creationId xmlns:a16="http://schemas.microsoft.com/office/drawing/2014/main" id="{83F99781-4BB9-4B56-90C6-486972BC1895}"/>
              </a:ext>
            </a:extLst>
          </p:cNvPr>
          <p:cNvSpPr txBox="1"/>
          <p:nvPr/>
        </p:nvSpPr>
        <p:spPr>
          <a:xfrm>
            <a:off x="404799" y="1241023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①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7BBA3D23-B684-474D-AED1-122FFFFFC7FE}"/>
              </a:ext>
            </a:extLst>
          </p:cNvPr>
          <p:cNvGrpSpPr/>
          <p:nvPr/>
        </p:nvGrpSpPr>
        <p:grpSpPr>
          <a:xfrm>
            <a:off x="11038334" y="1060589"/>
            <a:ext cx="880474" cy="5274784"/>
            <a:chOff x="11038334" y="1287493"/>
            <a:chExt cx="880474" cy="5047879"/>
          </a:xfrm>
        </p:grpSpPr>
        <p:sp>
          <p:nvSpPr>
            <p:cNvPr id="117" name="矩形 5">
              <a:extLst>
                <a:ext uri="{FF2B5EF4-FFF2-40B4-BE49-F238E27FC236}">
                  <a16:creationId xmlns:a16="http://schemas.microsoft.com/office/drawing/2014/main" id="{A7D6E4DE-054C-4035-8B2E-31AB6818DCA6}"/>
                </a:ext>
              </a:extLst>
            </p:cNvPr>
            <p:cNvSpPr/>
            <p:nvPr/>
          </p:nvSpPr>
          <p:spPr bwMode="gray">
            <a:xfrm>
              <a:off x="11038334" y="1287493"/>
              <a:ext cx="880474" cy="5047879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</a:ln>
            <a:effectLst/>
          </p:spPr>
          <p:txBody>
            <a:bodyPr wrap="square" lIns="66462" tIns="66462" rIns="66462" bIns="66462" anchor="t" anchorCtr="1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23" name="TextBox 117">
              <a:extLst>
                <a:ext uri="{FF2B5EF4-FFF2-40B4-BE49-F238E27FC236}">
                  <a16:creationId xmlns:a16="http://schemas.microsoft.com/office/drawing/2014/main" id="{6F450189-9A1A-4AEC-980E-8930FF0906CA}"/>
                </a:ext>
              </a:extLst>
            </p:cNvPr>
            <p:cNvSpPr txBox="1"/>
            <p:nvPr/>
          </p:nvSpPr>
          <p:spPr>
            <a:xfrm>
              <a:off x="11081304" y="5398698"/>
              <a:ext cx="751999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③强大的信息化平台支撑</a:t>
              </a:r>
            </a:p>
          </p:txBody>
        </p:sp>
        <p:sp>
          <p:nvSpPr>
            <p:cNvPr id="212" name="TextBox 117">
              <a:extLst>
                <a:ext uri="{FF2B5EF4-FFF2-40B4-BE49-F238E27FC236}">
                  <a16:creationId xmlns:a16="http://schemas.microsoft.com/office/drawing/2014/main" id="{9B78F944-30DF-4776-BADE-98147748AA88}"/>
                </a:ext>
              </a:extLst>
            </p:cNvPr>
            <p:cNvSpPr txBox="1"/>
            <p:nvPr/>
          </p:nvSpPr>
          <p:spPr>
            <a:xfrm>
              <a:off x="11088897" y="3144450"/>
              <a:ext cx="751999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②各业务领域开展数字化建设，提供能力</a:t>
              </a:r>
            </a:p>
          </p:txBody>
        </p:sp>
        <p:sp>
          <p:nvSpPr>
            <p:cNvPr id="213" name="TextBox 117">
              <a:extLst>
                <a:ext uri="{FF2B5EF4-FFF2-40B4-BE49-F238E27FC236}">
                  <a16:creationId xmlns:a16="http://schemas.microsoft.com/office/drawing/2014/main" id="{9E62B5AD-776A-43F4-A643-83DF0B983BA3}"/>
                </a:ext>
              </a:extLst>
            </p:cNvPr>
            <p:cNvSpPr txBox="1"/>
            <p:nvPr/>
          </p:nvSpPr>
          <p:spPr>
            <a:xfrm>
              <a:off x="11092904" y="1307034"/>
              <a:ext cx="751999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①数字新材作战平台</a:t>
              </a:r>
            </a:p>
          </p:txBody>
        </p:sp>
      </p:grpSp>
      <p:sp>
        <p:nvSpPr>
          <p:cNvPr id="111" name="圆角矩形 30">
            <a:extLst>
              <a:ext uri="{FF2B5EF4-FFF2-40B4-BE49-F238E27FC236}">
                <a16:creationId xmlns:a16="http://schemas.microsoft.com/office/drawing/2014/main" id="{BFEF88D3-2FC3-4EDF-85C7-7B6E73A7A684}"/>
              </a:ext>
            </a:extLst>
          </p:cNvPr>
          <p:cNvSpPr/>
          <p:nvPr/>
        </p:nvSpPr>
        <p:spPr>
          <a:xfrm>
            <a:off x="1775520" y="5589240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数字化研发平台</a:t>
            </a:r>
          </a:p>
        </p:txBody>
      </p:sp>
      <p:sp>
        <p:nvSpPr>
          <p:cNvPr id="112" name="圆角矩形 30">
            <a:extLst>
              <a:ext uri="{FF2B5EF4-FFF2-40B4-BE49-F238E27FC236}">
                <a16:creationId xmlns:a16="http://schemas.microsoft.com/office/drawing/2014/main" id="{87060985-C16E-4D67-A69E-8FB9EFC75300}"/>
              </a:ext>
            </a:extLst>
          </p:cNvPr>
          <p:cNvSpPr/>
          <p:nvPr/>
        </p:nvSpPr>
        <p:spPr>
          <a:xfrm>
            <a:off x="3601153" y="5589240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数字材料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SAP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3" name="圆角矩形 30">
            <a:extLst>
              <a:ext uri="{FF2B5EF4-FFF2-40B4-BE49-F238E27FC236}">
                <a16:creationId xmlns:a16="http://schemas.microsoft.com/office/drawing/2014/main" id="{FAD44437-C794-48CE-B5F9-A17C75ADAF5D}"/>
              </a:ext>
            </a:extLst>
          </p:cNvPr>
          <p:cNvSpPr/>
          <p:nvPr/>
        </p:nvSpPr>
        <p:spPr>
          <a:xfrm>
            <a:off x="7252421" y="5589240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数字化营销平台</a:t>
            </a:r>
          </a:p>
        </p:txBody>
      </p:sp>
      <p:sp>
        <p:nvSpPr>
          <p:cNvPr id="114" name="圆角矩形 30">
            <a:extLst>
              <a:ext uri="{FF2B5EF4-FFF2-40B4-BE49-F238E27FC236}">
                <a16:creationId xmlns:a16="http://schemas.microsoft.com/office/drawing/2014/main" id="{8375B88E-BC7F-4D9E-B2F6-72219D9BBDF6}"/>
              </a:ext>
            </a:extLst>
          </p:cNvPr>
          <p:cNvSpPr/>
          <p:nvPr/>
        </p:nvSpPr>
        <p:spPr>
          <a:xfrm>
            <a:off x="1775520" y="6057312"/>
            <a:ext cx="4438734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中联重科基础设施与共性平台</a:t>
            </a:r>
          </a:p>
        </p:txBody>
      </p:sp>
      <p:sp>
        <p:nvSpPr>
          <p:cNvPr id="118" name="圆角矩形 30">
            <a:extLst>
              <a:ext uri="{FF2B5EF4-FFF2-40B4-BE49-F238E27FC236}">
                <a16:creationId xmlns:a16="http://schemas.microsoft.com/office/drawing/2014/main" id="{F7DD02DF-53D9-40C6-9DCC-BB8B1A9B7B14}"/>
              </a:ext>
            </a:extLst>
          </p:cNvPr>
          <p:cNvSpPr/>
          <p:nvPr/>
        </p:nvSpPr>
        <p:spPr>
          <a:xfrm>
            <a:off x="5426787" y="5589240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数字化工厂平台</a:t>
            </a:r>
          </a:p>
        </p:txBody>
      </p:sp>
      <p:sp>
        <p:nvSpPr>
          <p:cNvPr id="119" name="圆角矩形 30">
            <a:extLst>
              <a:ext uri="{FF2B5EF4-FFF2-40B4-BE49-F238E27FC236}">
                <a16:creationId xmlns:a16="http://schemas.microsoft.com/office/drawing/2014/main" id="{48982A01-6107-4337-9BFB-FDA395427D59}"/>
              </a:ext>
            </a:extLst>
          </p:cNvPr>
          <p:cNvSpPr/>
          <p:nvPr/>
        </p:nvSpPr>
        <p:spPr>
          <a:xfrm>
            <a:off x="9078054" y="5589240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数字化服务平台</a:t>
            </a:r>
          </a:p>
        </p:txBody>
      </p:sp>
      <p:sp>
        <p:nvSpPr>
          <p:cNvPr id="120" name="圆角矩形 30">
            <a:extLst>
              <a:ext uri="{FF2B5EF4-FFF2-40B4-BE49-F238E27FC236}">
                <a16:creationId xmlns:a16="http://schemas.microsoft.com/office/drawing/2014/main" id="{AD8C5655-0940-4CCE-A6F5-592098CFE3C5}"/>
              </a:ext>
            </a:extLst>
          </p:cNvPr>
          <p:cNvSpPr/>
          <p:nvPr/>
        </p:nvSpPr>
        <p:spPr>
          <a:xfrm>
            <a:off x="5030053" y="5301208"/>
            <a:ext cx="2610488" cy="22319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数字新材运营平台</a:t>
            </a:r>
          </a:p>
        </p:txBody>
      </p:sp>
      <p:sp>
        <p:nvSpPr>
          <p:cNvPr id="228" name="圆角矩形 30">
            <a:extLst>
              <a:ext uri="{FF2B5EF4-FFF2-40B4-BE49-F238E27FC236}">
                <a16:creationId xmlns:a16="http://schemas.microsoft.com/office/drawing/2014/main" id="{50679B64-941F-4DDF-AEFA-3B477437D84B}"/>
              </a:ext>
            </a:extLst>
          </p:cNvPr>
          <p:cNvSpPr/>
          <p:nvPr/>
        </p:nvSpPr>
        <p:spPr>
          <a:xfrm>
            <a:off x="6428025" y="6057312"/>
            <a:ext cx="4106709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中科云谷赋能技术与应用平台</a:t>
            </a:r>
          </a:p>
        </p:txBody>
      </p:sp>
      <p:sp>
        <p:nvSpPr>
          <p:cNvPr id="229" name="圆角矩形 30">
            <a:extLst>
              <a:ext uri="{FF2B5EF4-FFF2-40B4-BE49-F238E27FC236}">
                <a16:creationId xmlns:a16="http://schemas.microsoft.com/office/drawing/2014/main" id="{0C3E81B2-922D-4521-867C-B396167FE3C4}"/>
              </a:ext>
            </a:extLst>
          </p:cNvPr>
          <p:cNvSpPr/>
          <p:nvPr/>
        </p:nvSpPr>
        <p:spPr>
          <a:xfrm>
            <a:off x="6627616" y="5824800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云谷大数据平台</a:t>
            </a:r>
          </a:p>
        </p:txBody>
      </p:sp>
      <p:sp>
        <p:nvSpPr>
          <p:cNvPr id="230" name="圆角矩形 30">
            <a:extLst>
              <a:ext uri="{FF2B5EF4-FFF2-40B4-BE49-F238E27FC236}">
                <a16:creationId xmlns:a16="http://schemas.microsoft.com/office/drawing/2014/main" id="{38551214-DAE6-4FFC-AD2B-55F4309B6F31}"/>
              </a:ext>
            </a:extLst>
          </p:cNvPr>
          <p:cNvSpPr/>
          <p:nvPr/>
        </p:nvSpPr>
        <p:spPr>
          <a:xfrm>
            <a:off x="1775520" y="5824800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云谷统一技术平台</a:t>
            </a:r>
          </a:p>
        </p:txBody>
      </p:sp>
      <p:sp>
        <p:nvSpPr>
          <p:cNvPr id="231" name="圆角矩形 30">
            <a:extLst>
              <a:ext uri="{FF2B5EF4-FFF2-40B4-BE49-F238E27FC236}">
                <a16:creationId xmlns:a16="http://schemas.microsoft.com/office/drawing/2014/main" id="{EA521E63-22B0-4A86-8FC4-C76BB86B1BA2}"/>
              </a:ext>
            </a:extLst>
          </p:cNvPr>
          <p:cNvSpPr/>
          <p:nvPr/>
        </p:nvSpPr>
        <p:spPr>
          <a:xfrm>
            <a:off x="4185389" y="5824800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云谷工业物联网平台</a:t>
            </a:r>
          </a:p>
        </p:txBody>
      </p:sp>
      <p:sp>
        <p:nvSpPr>
          <p:cNvPr id="232" name="圆角矩形 30">
            <a:extLst>
              <a:ext uri="{FF2B5EF4-FFF2-40B4-BE49-F238E27FC236}">
                <a16:creationId xmlns:a16="http://schemas.microsoft.com/office/drawing/2014/main" id="{2963B480-719D-4BD7-AED3-1A4B24D3DCE9}"/>
              </a:ext>
            </a:extLst>
          </p:cNvPr>
          <p:cNvSpPr/>
          <p:nvPr/>
        </p:nvSpPr>
        <p:spPr>
          <a:xfrm>
            <a:off x="9078054" y="5824800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数字制造平台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71" name="Rectangle 59">
            <a:extLst>
              <a:ext uri="{FF2B5EF4-FFF2-40B4-BE49-F238E27FC236}">
                <a16:creationId xmlns:a16="http://schemas.microsoft.com/office/drawing/2014/main" id="{A0E05BE1-43C0-49D3-A244-E2427CAF0933}"/>
              </a:ext>
            </a:extLst>
          </p:cNvPr>
          <p:cNvSpPr/>
          <p:nvPr/>
        </p:nvSpPr>
        <p:spPr>
          <a:xfrm>
            <a:off x="4659462" y="1762170"/>
            <a:ext cx="6253742" cy="3336461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6" name="TextBox 117">
            <a:extLst>
              <a:ext uri="{FF2B5EF4-FFF2-40B4-BE49-F238E27FC236}">
                <a16:creationId xmlns:a16="http://schemas.microsoft.com/office/drawing/2014/main" id="{CF00FE85-6401-4244-8A55-61E4F1EC2EE3}"/>
              </a:ext>
            </a:extLst>
          </p:cNvPr>
          <p:cNvSpPr txBox="1"/>
          <p:nvPr/>
        </p:nvSpPr>
        <p:spPr>
          <a:xfrm>
            <a:off x="4802875" y="1988840"/>
            <a:ext cx="357021" cy="12169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1855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共有业务</a:t>
            </a:r>
            <a:endParaRPr kumimoji="0" lang="en-US" altLang="zh-CN" sz="1400" b="1" i="0" u="none" strike="noStrike" kern="0" cap="all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61" name="矩形 16">
            <a:extLst>
              <a:ext uri="{FF2B5EF4-FFF2-40B4-BE49-F238E27FC236}">
                <a16:creationId xmlns:a16="http://schemas.microsoft.com/office/drawing/2014/main" id="{2FEBC9AF-51CC-4D2F-A5B8-B32D938CD502}"/>
              </a:ext>
            </a:extLst>
          </p:cNvPr>
          <p:cNvSpPr/>
          <p:nvPr/>
        </p:nvSpPr>
        <p:spPr>
          <a:xfrm>
            <a:off x="1502776" y="2276872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市场需求分析</a:t>
            </a:r>
          </a:p>
        </p:txBody>
      </p:sp>
      <p:sp>
        <p:nvSpPr>
          <p:cNvPr id="262" name="矩形 16">
            <a:extLst>
              <a:ext uri="{FF2B5EF4-FFF2-40B4-BE49-F238E27FC236}">
                <a16:creationId xmlns:a16="http://schemas.microsoft.com/office/drawing/2014/main" id="{6CF2E68F-D80D-4A7F-B35F-228D716CF488}"/>
              </a:ext>
            </a:extLst>
          </p:cNvPr>
          <p:cNvSpPr/>
          <p:nvPr/>
        </p:nvSpPr>
        <p:spPr>
          <a:xfrm>
            <a:off x="2535653" y="2276872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技术预研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63" name="矩形 16">
            <a:extLst>
              <a:ext uri="{FF2B5EF4-FFF2-40B4-BE49-F238E27FC236}">
                <a16:creationId xmlns:a16="http://schemas.microsoft.com/office/drawing/2014/main" id="{7C71B454-0B0D-4994-8FD5-A404354E4E7B}"/>
              </a:ext>
            </a:extLst>
          </p:cNvPr>
          <p:cNvSpPr/>
          <p:nvPr/>
        </p:nvSpPr>
        <p:spPr>
          <a:xfrm>
            <a:off x="3568531" y="2276872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无纸化实验室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64" name="矩形 16">
            <a:extLst>
              <a:ext uri="{FF2B5EF4-FFF2-40B4-BE49-F238E27FC236}">
                <a16:creationId xmlns:a16="http://schemas.microsoft.com/office/drawing/2014/main" id="{DA74418F-4CBB-4749-B030-E254C53F8B1F}"/>
              </a:ext>
            </a:extLst>
          </p:cNvPr>
          <p:cNvSpPr/>
          <p:nvPr/>
        </p:nvSpPr>
        <p:spPr>
          <a:xfrm>
            <a:off x="1498946" y="2801333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配方管理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65" name="矩形 16">
            <a:extLst>
              <a:ext uri="{FF2B5EF4-FFF2-40B4-BE49-F238E27FC236}">
                <a16:creationId xmlns:a16="http://schemas.microsoft.com/office/drawing/2014/main" id="{99874B5E-8889-468D-811B-1100D893E478}"/>
              </a:ext>
            </a:extLst>
          </p:cNvPr>
          <p:cNvSpPr/>
          <p:nvPr/>
        </p:nvSpPr>
        <p:spPr>
          <a:xfrm>
            <a:off x="2533738" y="2801333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试制与验证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68" name="矩形 16">
            <a:extLst>
              <a:ext uri="{FF2B5EF4-FFF2-40B4-BE49-F238E27FC236}">
                <a16:creationId xmlns:a16="http://schemas.microsoft.com/office/drawing/2014/main" id="{10AB865F-A06C-458D-A307-3239F288B4C2}"/>
              </a:ext>
            </a:extLst>
          </p:cNvPr>
          <p:cNvSpPr/>
          <p:nvPr/>
        </p:nvSpPr>
        <p:spPr>
          <a:xfrm>
            <a:off x="3568531" y="2801333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新品上市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71" name="TextBox 117">
            <a:extLst>
              <a:ext uri="{FF2B5EF4-FFF2-40B4-BE49-F238E27FC236}">
                <a16:creationId xmlns:a16="http://schemas.microsoft.com/office/drawing/2014/main" id="{9C1E5D62-FC6D-4A32-92EF-40C32E492EDA}"/>
              </a:ext>
            </a:extLst>
          </p:cNvPr>
          <p:cNvSpPr txBox="1"/>
          <p:nvPr/>
        </p:nvSpPr>
        <p:spPr>
          <a:xfrm>
            <a:off x="2558004" y="1868168"/>
            <a:ext cx="910373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1855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kern="0" cap="all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材料业务</a:t>
            </a:r>
            <a:endParaRPr kumimoji="0" lang="en-US" altLang="zh-CN" sz="1400" b="1" i="0" u="none" strike="noStrike" kern="0" cap="all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49" name="Rectangle 164">
            <a:extLst>
              <a:ext uri="{FF2B5EF4-FFF2-40B4-BE49-F238E27FC236}">
                <a16:creationId xmlns:a16="http://schemas.microsoft.com/office/drawing/2014/main" id="{7D9EFCFE-3D5B-47C8-9ECB-0A1C00FA3E87}"/>
              </a:ext>
            </a:extLst>
          </p:cNvPr>
          <p:cNvSpPr/>
          <p:nvPr/>
        </p:nvSpPr>
        <p:spPr>
          <a:xfrm>
            <a:off x="1402766" y="3495475"/>
            <a:ext cx="3185882" cy="1612010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9" name="矩形 16">
            <a:extLst>
              <a:ext uri="{FF2B5EF4-FFF2-40B4-BE49-F238E27FC236}">
                <a16:creationId xmlns:a16="http://schemas.microsoft.com/office/drawing/2014/main" id="{AF80C606-E201-421C-B997-4681008038E9}"/>
              </a:ext>
            </a:extLst>
          </p:cNvPr>
          <p:cNvSpPr/>
          <p:nvPr/>
        </p:nvSpPr>
        <p:spPr>
          <a:xfrm>
            <a:off x="1480085" y="3953461"/>
            <a:ext cx="972000" cy="306743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设计</a:t>
            </a:r>
            <a:r>
              <a:rPr lang="en-US" altLang="zh-CN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仿真</a:t>
            </a: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试验一体化</a:t>
            </a:r>
          </a:p>
        </p:txBody>
      </p:sp>
      <p:sp>
        <p:nvSpPr>
          <p:cNvPr id="258" name="矩形 16">
            <a:extLst>
              <a:ext uri="{FF2B5EF4-FFF2-40B4-BE49-F238E27FC236}">
                <a16:creationId xmlns:a16="http://schemas.microsoft.com/office/drawing/2014/main" id="{5E321C6D-DEB8-4DF7-A27E-C38579769D4B}"/>
              </a:ext>
            </a:extLst>
          </p:cNvPr>
          <p:cNvSpPr/>
          <p:nvPr/>
        </p:nvSpPr>
        <p:spPr>
          <a:xfrm>
            <a:off x="2509954" y="3953461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全三维设计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59" name="矩形 16">
            <a:extLst>
              <a:ext uri="{FF2B5EF4-FFF2-40B4-BE49-F238E27FC236}">
                <a16:creationId xmlns:a16="http://schemas.microsoft.com/office/drawing/2014/main" id="{E338C27A-ED9A-4094-82F5-87E3A664AD79}"/>
              </a:ext>
            </a:extLst>
          </p:cNvPr>
          <p:cNvSpPr/>
          <p:nvPr/>
        </p:nvSpPr>
        <p:spPr>
          <a:xfrm>
            <a:off x="3539824" y="3953461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全生命周期</a:t>
            </a:r>
            <a:r>
              <a:rPr lang="en-US" altLang="zh-CN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BOM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60" name="矩形 16">
            <a:extLst>
              <a:ext uri="{FF2B5EF4-FFF2-40B4-BE49-F238E27FC236}">
                <a16:creationId xmlns:a16="http://schemas.microsoft.com/office/drawing/2014/main" id="{1CCFAE53-058A-4CCD-9800-1342ACD6EEFA}"/>
              </a:ext>
            </a:extLst>
          </p:cNvPr>
          <p:cNvSpPr/>
          <p:nvPr/>
        </p:nvSpPr>
        <p:spPr>
          <a:xfrm>
            <a:off x="1461711" y="4509120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工艺路线设计</a:t>
            </a:r>
          </a:p>
        </p:txBody>
      </p:sp>
      <p:sp>
        <p:nvSpPr>
          <p:cNvPr id="266" name="矩形 16">
            <a:extLst>
              <a:ext uri="{FF2B5EF4-FFF2-40B4-BE49-F238E27FC236}">
                <a16:creationId xmlns:a16="http://schemas.microsoft.com/office/drawing/2014/main" id="{6F520754-250C-442E-ABE2-DA4FB9265EE4}"/>
              </a:ext>
            </a:extLst>
          </p:cNvPr>
          <p:cNvSpPr/>
          <p:nvPr/>
        </p:nvSpPr>
        <p:spPr>
          <a:xfrm>
            <a:off x="2500767" y="4509120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小批量试生产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67" name="矩形 16">
            <a:extLst>
              <a:ext uri="{FF2B5EF4-FFF2-40B4-BE49-F238E27FC236}">
                <a16:creationId xmlns:a16="http://schemas.microsoft.com/office/drawing/2014/main" id="{25FD8D34-B94B-4B19-BB93-6FD8AF7DDA2E}"/>
              </a:ext>
            </a:extLst>
          </p:cNvPr>
          <p:cNvSpPr/>
          <p:nvPr/>
        </p:nvSpPr>
        <p:spPr>
          <a:xfrm>
            <a:off x="3539824" y="4509120"/>
            <a:ext cx="972000" cy="339635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批量投产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72" name="TextBox 117">
            <a:extLst>
              <a:ext uri="{FF2B5EF4-FFF2-40B4-BE49-F238E27FC236}">
                <a16:creationId xmlns:a16="http://schemas.microsoft.com/office/drawing/2014/main" id="{89458BE0-CF73-46D4-BBF7-90F9E0CEFD35}"/>
              </a:ext>
            </a:extLst>
          </p:cNvPr>
          <p:cNvSpPr txBox="1"/>
          <p:nvPr/>
        </p:nvSpPr>
        <p:spPr>
          <a:xfrm>
            <a:off x="2544711" y="3596360"/>
            <a:ext cx="922191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1855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设备业务</a:t>
            </a:r>
            <a:endParaRPr kumimoji="0" lang="en-US" altLang="zh-CN" sz="1400" b="1" i="0" u="none" strike="noStrike" kern="0" cap="all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21" name="矩形 16">
            <a:extLst>
              <a:ext uri="{FF2B5EF4-FFF2-40B4-BE49-F238E27FC236}">
                <a16:creationId xmlns:a16="http://schemas.microsoft.com/office/drawing/2014/main" id="{05A751FF-A2BD-4FF3-B52B-CE8BDBA8A512}"/>
              </a:ext>
            </a:extLst>
          </p:cNvPr>
          <p:cNvSpPr/>
          <p:nvPr/>
        </p:nvSpPr>
        <p:spPr>
          <a:xfrm>
            <a:off x="5407357" y="1920305"/>
            <a:ext cx="1458255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信息整合、需求发布</a:t>
            </a:r>
          </a:p>
        </p:txBody>
      </p:sp>
      <p:sp>
        <p:nvSpPr>
          <p:cNvPr id="129" name="矩形 16">
            <a:extLst>
              <a:ext uri="{FF2B5EF4-FFF2-40B4-BE49-F238E27FC236}">
                <a16:creationId xmlns:a16="http://schemas.microsoft.com/office/drawing/2014/main" id="{1D3D09F6-60F3-4FF8-B49B-1DE4C59CCFF1}"/>
              </a:ext>
            </a:extLst>
          </p:cNvPr>
          <p:cNvSpPr/>
          <p:nvPr/>
        </p:nvSpPr>
        <p:spPr>
          <a:xfrm>
            <a:off x="5407357" y="2214529"/>
            <a:ext cx="1458255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在线竞价、在线下单</a:t>
            </a:r>
          </a:p>
        </p:txBody>
      </p:sp>
      <p:sp>
        <p:nvSpPr>
          <p:cNvPr id="130" name="矩形 16">
            <a:extLst>
              <a:ext uri="{FF2B5EF4-FFF2-40B4-BE49-F238E27FC236}">
                <a16:creationId xmlns:a16="http://schemas.microsoft.com/office/drawing/2014/main" id="{7567D56B-B5E4-4D5B-831F-0A2E254701D6}"/>
              </a:ext>
            </a:extLst>
          </p:cNvPr>
          <p:cNvSpPr/>
          <p:nvPr/>
        </p:nvSpPr>
        <p:spPr>
          <a:xfrm>
            <a:off x="5407357" y="2506981"/>
            <a:ext cx="1458255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电子合同、电子小票</a:t>
            </a:r>
          </a:p>
        </p:txBody>
      </p:sp>
      <p:sp>
        <p:nvSpPr>
          <p:cNvPr id="131" name="矩形 16">
            <a:extLst>
              <a:ext uri="{FF2B5EF4-FFF2-40B4-BE49-F238E27FC236}">
                <a16:creationId xmlns:a16="http://schemas.microsoft.com/office/drawing/2014/main" id="{347F0EEA-ADE3-42C1-B8A4-044BB1FBCE69}"/>
              </a:ext>
            </a:extLst>
          </p:cNvPr>
          <p:cNvSpPr/>
          <p:nvPr/>
        </p:nvSpPr>
        <p:spPr>
          <a:xfrm>
            <a:off x="5407357" y="2811178"/>
            <a:ext cx="1458255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在线支付、电子账单</a:t>
            </a:r>
          </a:p>
        </p:txBody>
      </p:sp>
      <p:sp>
        <p:nvSpPr>
          <p:cNvPr id="132" name="矩形 16">
            <a:extLst>
              <a:ext uri="{FF2B5EF4-FFF2-40B4-BE49-F238E27FC236}">
                <a16:creationId xmlns:a16="http://schemas.microsoft.com/office/drawing/2014/main" id="{8604F743-5D0A-49B5-9BF3-98C563BCABB0}"/>
              </a:ext>
            </a:extLst>
          </p:cNvPr>
          <p:cNvSpPr/>
          <p:nvPr/>
        </p:nvSpPr>
        <p:spPr>
          <a:xfrm>
            <a:off x="5407357" y="3140968"/>
            <a:ext cx="1458255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实时评价、在线客服</a:t>
            </a:r>
          </a:p>
        </p:txBody>
      </p:sp>
      <p:sp>
        <p:nvSpPr>
          <p:cNvPr id="133" name="矩形 16">
            <a:extLst>
              <a:ext uri="{FF2B5EF4-FFF2-40B4-BE49-F238E27FC236}">
                <a16:creationId xmlns:a16="http://schemas.microsoft.com/office/drawing/2014/main" id="{F0ABC104-FCE2-40B3-989B-FF46A89CCE87}"/>
              </a:ext>
            </a:extLst>
          </p:cNvPr>
          <p:cNvSpPr/>
          <p:nvPr/>
        </p:nvSpPr>
        <p:spPr>
          <a:xfrm>
            <a:off x="4896134" y="3525442"/>
            <a:ext cx="1080000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无人值守过磅</a:t>
            </a:r>
          </a:p>
        </p:txBody>
      </p:sp>
      <p:sp>
        <p:nvSpPr>
          <p:cNvPr id="137" name="矩形 16">
            <a:extLst>
              <a:ext uri="{FF2B5EF4-FFF2-40B4-BE49-F238E27FC236}">
                <a16:creationId xmlns:a16="http://schemas.microsoft.com/office/drawing/2014/main" id="{F1E41F62-8F58-4215-820A-51EB5F9B5BF1}"/>
              </a:ext>
            </a:extLst>
          </p:cNvPr>
          <p:cNvSpPr/>
          <p:nvPr/>
        </p:nvSpPr>
        <p:spPr>
          <a:xfrm>
            <a:off x="4896134" y="3826798"/>
            <a:ext cx="1080000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自动检测</a:t>
            </a:r>
          </a:p>
        </p:txBody>
      </p:sp>
      <p:sp>
        <p:nvSpPr>
          <p:cNvPr id="138" name="矩形 16">
            <a:extLst>
              <a:ext uri="{FF2B5EF4-FFF2-40B4-BE49-F238E27FC236}">
                <a16:creationId xmlns:a16="http://schemas.microsoft.com/office/drawing/2014/main" id="{02D95DC8-D9B1-4523-8B31-96E73D1995B1}"/>
              </a:ext>
            </a:extLst>
          </p:cNvPr>
          <p:cNvSpPr/>
          <p:nvPr/>
        </p:nvSpPr>
        <p:spPr>
          <a:xfrm>
            <a:off x="4896134" y="4157910"/>
            <a:ext cx="1080000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智能入仓</a:t>
            </a:r>
          </a:p>
        </p:txBody>
      </p:sp>
      <p:sp>
        <p:nvSpPr>
          <p:cNvPr id="146" name="矩形 16">
            <a:extLst>
              <a:ext uri="{FF2B5EF4-FFF2-40B4-BE49-F238E27FC236}">
                <a16:creationId xmlns:a16="http://schemas.microsoft.com/office/drawing/2014/main" id="{0CD96332-E50D-4AE7-A3A3-9DF0AC3F45B8}"/>
              </a:ext>
            </a:extLst>
          </p:cNvPr>
          <p:cNvSpPr/>
          <p:nvPr/>
        </p:nvSpPr>
        <p:spPr>
          <a:xfrm>
            <a:off x="4896134" y="4469575"/>
            <a:ext cx="1080000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产品智能设计</a:t>
            </a:r>
          </a:p>
        </p:txBody>
      </p:sp>
      <p:sp>
        <p:nvSpPr>
          <p:cNvPr id="151" name="矩形 16">
            <a:extLst>
              <a:ext uri="{FF2B5EF4-FFF2-40B4-BE49-F238E27FC236}">
                <a16:creationId xmlns:a16="http://schemas.microsoft.com/office/drawing/2014/main" id="{ABFA4B63-EEF4-41E8-88CA-3EF6B2258FDC}"/>
              </a:ext>
            </a:extLst>
          </p:cNvPr>
          <p:cNvSpPr/>
          <p:nvPr/>
        </p:nvSpPr>
        <p:spPr>
          <a:xfrm>
            <a:off x="4896134" y="4742137"/>
            <a:ext cx="1080000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柔性生产</a:t>
            </a:r>
          </a:p>
        </p:txBody>
      </p:sp>
      <p:sp>
        <p:nvSpPr>
          <p:cNvPr id="158" name="矩形 16">
            <a:extLst>
              <a:ext uri="{FF2B5EF4-FFF2-40B4-BE49-F238E27FC236}">
                <a16:creationId xmlns:a16="http://schemas.microsoft.com/office/drawing/2014/main" id="{0A9A2E44-2F9B-4796-936B-6AB426A4FEB2}"/>
              </a:ext>
            </a:extLst>
          </p:cNvPr>
          <p:cNvSpPr/>
          <p:nvPr/>
        </p:nvSpPr>
        <p:spPr>
          <a:xfrm>
            <a:off x="6096000" y="3535647"/>
            <a:ext cx="1260000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生产质量自动检验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9" name="矩形 16">
            <a:extLst>
              <a:ext uri="{FF2B5EF4-FFF2-40B4-BE49-F238E27FC236}">
                <a16:creationId xmlns:a16="http://schemas.microsoft.com/office/drawing/2014/main" id="{6CF7E421-8244-468B-A7F6-A743120AC4C1}"/>
              </a:ext>
            </a:extLst>
          </p:cNvPr>
          <p:cNvSpPr/>
          <p:nvPr/>
        </p:nvSpPr>
        <p:spPr>
          <a:xfrm>
            <a:off x="6096000" y="3861048"/>
            <a:ext cx="1260000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质量数据实时上传</a:t>
            </a:r>
          </a:p>
        </p:txBody>
      </p:sp>
      <p:sp>
        <p:nvSpPr>
          <p:cNvPr id="161" name="矩形 16">
            <a:extLst>
              <a:ext uri="{FF2B5EF4-FFF2-40B4-BE49-F238E27FC236}">
                <a16:creationId xmlns:a16="http://schemas.microsoft.com/office/drawing/2014/main" id="{F1F0AFC6-AED1-4EA2-B1A3-3EC44EBD93D2}"/>
              </a:ext>
            </a:extLst>
          </p:cNvPr>
          <p:cNvSpPr/>
          <p:nvPr/>
        </p:nvSpPr>
        <p:spPr>
          <a:xfrm>
            <a:off x="6136484" y="4209090"/>
            <a:ext cx="1260000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生产质量全程监控</a:t>
            </a:r>
          </a:p>
        </p:txBody>
      </p:sp>
      <p:sp>
        <p:nvSpPr>
          <p:cNvPr id="163" name="矩形 16">
            <a:extLst>
              <a:ext uri="{FF2B5EF4-FFF2-40B4-BE49-F238E27FC236}">
                <a16:creationId xmlns:a16="http://schemas.microsoft.com/office/drawing/2014/main" id="{30DF6A18-EC7B-474D-83E2-8CADC75ABB70}"/>
              </a:ext>
            </a:extLst>
          </p:cNvPr>
          <p:cNvSpPr/>
          <p:nvPr/>
        </p:nvSpPr>
        <p:spPr>
          <a:xfrm>
            <a:off x="7778584" y="2613257"/>
            <a:ext cx="1458255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线上抢单、按需调度</a:t>
            </a:r>
          </a:p>
        </p:txBody>
      </p:sp>
      <p:sp>
        <p:nvSpPr>
          <p:cNvPr id="165" name="矩形 16">
            <a:extLst>
              <a:ext uri="{FF2B5EF4-FFF2-40B4-BE49-F238E27FC236}">
                <a16:creationId xmlns:a16="http://schemas.microsoft.com/office/drawing/2014/main" id="{A81E4C8B-9CA9-44FC-81DB-E181190B039A}"/>
              </a:ext>
            </a:extLst>
          </p:cNvPr>
          <p:cNvSpPr/>
          <p:nvPr/>
        </p:nvSpPr>
        <p:spPr>
          <a:xfrm>
            <a:off x="7778584" y="2900202"/>
            <a:ext cx="1458255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电子结算、在线支付</a:t>
            </a:r>
          </a:p>
        </p:txBody>
      </p:sp>
      <p:sp>
        <p:nvSpPr>
          <p:cNvPr id="166" name="矩形 16">
            <a:extLst>
              <a:ext uri="{FF2B5EF4-FFF2-40B4-BE49-F238E27FC236}">
                <a16:creationId xmlns:a16="http://schemas.microsoft.com/office/drawing/2014/main" id="{3D6B8187-8E8B-4E3C-B9A0-2710CA18598C}"/>
              </a:ext>
            </a:extLst>
          </p:cNvPr>
          <p:cNvSpPr/>
          <p:nvPr/>
        </p:nvSpPr>
        <p:spPr>
          <a:xfrm>
            <a:off x="7778584" y="3187147"/>
            <a:ext cx="1458255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轨迹跟踪、异常预警</a:t>
            </a:r>
          </a:p>
        </p:txBody>
      </p:sp>
      <p:sp>
        <p:nvSpPr>
          <p:cNvPr id="167" name="矩形 16">
            <a:extLst>
              <a:ext uri="{FF2B5EF4-FFF2-40B4-BE49-F238E27FC236}">
                <a16:creationId xmlns:a16="http://schemas.microsoft.com/office/drawing/2014/main" id="{99F28797-E1A7-49EB-BCE5-F120879A8118}"/>
              </a:ext>
            </a:extLst>
          </p:cNvPr>
          <p:cNvSpPr/>
          <p:nvPr/>
        </p:nvSpPr>
        <p:spPr>
          <a:xfrm>
            <a:off x="7778584" y="3474093"/>
            <a:ext cx="1458255" cy="21255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信用评价、维修救援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9E5AC8C4-8FCF-455E-B880-22B751FF5104}"/>
              </a:ext>
            </a:extLst>
          </p:cNvPr>
          <p:cNvGrpSpPr/>
          <p:nvPr/>
        </p:nvGrpSpPr>
        <p:grpSpPr>
          <a:xfrm>
            <a:off x="9604721" y="1840063"/>
            <a:ext cx="1226163" cy="1569265"/>
            <a:chOff x="9549701" y="3472727"/>
            <a:chExt cx="1226163" cy="1569265"/>
          </a:xfrm>
        </p:grpSpPr>
        <p:sp>
          <p:nvSpPr>
            <p:cNvPr id="180" name="矩形 16">
              <a:extLst>
                <a:ext uri="{FF2B5EF4-FFF2-40B4-BE49-F238E27FC236}">
                  <a16:creationId xmlns:a16="http://schemas.microsoft.com/office/drawing/2014/main" id="{6D753FD6-CFA1-47C5-BD15-134AEA5EEF05}"/>
                </a:ext>
              </a:extLst>
            </p:cNvPr>
            <p:cNvSpPr/>
            <p:nvPr/>
          </p:nvSpPr>
          <p:spPr>
            <a:xfrm>
              <a:off x="9620041" y="3698723"/>
              <a:ext cx="1080000" cy="212552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3A3A43">
                      <a:lumMod val="50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自动化集成</a:t>
              </a:r>
            </a:p>
          </p:txBody>
        </p:sp>
        <p:sp>
          <p:nvSpPr>
            <p:cNvPr id="181" name="矩形 16">
              <a:extLst>
                <a:ext uri="{FF2B5EF4-FFF2-40B4-BE49-F238E27FC236}">
                  <a16:creationId xmlns:a16="http://schemas.microsoft.com/office/drawing/2014/main" id="{172D6F5B-17CC-41FF-9123-BE51C8C308A3}"/>
                </a:ext>
              </a:extLst>
            </p:cNvPr>
            <p:cNvSpPr/>
            <p:nvPr/>
          </p:nvSpPr>
          <p:spPr>
            <a:xfrm>
              <a:off x="9620041" y="3971002"/>
              <a:ext cx="1080000" cy="212552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050" kern="0" dirty="0">
                  <a:solidFill>
                    <a:srgbClr val="3A3A43">
                      <a:lumMod val="50000"/>
                    </a:srgb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寿命预测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4" name="矩形 16">
              <a:extLst>
                <a:ext uri="{FF2B5EF4-FFF2-40B4-BE49-F238E27FC236}">
                  <a16:creationId xmlns:a16="http://schemas.microsoft.com/office/drawing/2014/main" id="{6CAF13B1-B196-4507-BBF3-7363761DD51F}"/>
                </a:ext>
              </a:extLst>
            </p:cNvPr>
            <p:cNvSpPr/>
            <p:nvPr/>
          </p:nvSpPr>
          <p:spPr>
            <a:xfrm>
              <a:off x="9620041" y="4243281"/>
              <a:ext cx="1080000" cy="212552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3A3A43">
                      <a:lumMod val="50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设备巡检</a:t>
              </a:r>
            </a:p>
          </p:txBody>
        </p:sp>
        <p:sp>
          <p:nvSpPr>
            <p:cNvPr id="185" name="矩形 16">
              <a:extLst>
                <a:ext uri="{FF2B5EF4-FFF2-40B4-BE49-F238E27FC236}">
                  <a16:creationId xmlns:a16="http://schemas.microsoft.com/office/drawing/2014/main" id="{384329B9-B258-4555-8693-94F9E37AD35A}"/>
                </a:ext>
              </a:extLst>
            </p:cNvPr>
            <p:cNvSpPr/>
            <p:nvPr/>
          </p:nvSpPr>
          <p:spPr>
            <a:xfrm>
              <a:off x="9620041" y="4515560"/>
              <a:ext cx="1080000" cy="212552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050" kern="0" dirty="0">
                  <a:solidFill>
                    <a:srgbClr val="3A3A43">
                      <a:lumMod val="50000"/>
                    </a:srgb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IOT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6" name="矩形 16">
              <a:extLst>
                <a:ext uri="{FF2B5EF4-FFF2-40B4-BE49-F238E27FC236}">
                  <a16:creationId xmlns:a16="http://schemas.microsoft.com/office/drawing/2014/main" id="{548E1186-E1F4-4F24-8878-CFB13EDC6C6A}"/>
                </a:ext>
              </a:extLst>
            </p:cNvPr>
            <p:cNvSpPr/>
            <p:nvPr/>
          </p:nvSpPr>
          <p:spPr>
            <a:xfrm>
              <a:off x="9620041" y="4787840"/>
              <a:ext cx="1080000" cy="212552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050" kern="0" dirty="0">
                  <a:solidFill>
                    <a:srgbClr val="3A3A43">
                      <a:lumMod val="50000"/>
                    </a:srgb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设备管控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7" name="Rectangle 132">
              <a:extLst>
                <a:ext uri="{FF2B5EF4-FFF2-40B4-BE49-F238E27FC236}">
                  <a16:creationId xmlns:a16="http://schemas.microsoft.com/office/drawing/2014/main" id="{CD17994F-5353-4DDD-8F37-0B6D0B1755D0}"/>
                </a:ext>
              </a:extLst>
            </p:cNvPr>
            <p:cNvSpPr/>
            <p:nvPr/>
          </p:nvSpPr>
          <p:spPr>
            <a:xfrm>
              <a:off x="9549701" y="3472727"/>
              <a:ext cx="1226163" cy="156926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8" name="TextBox 117">
              <a:extLst>
                <a:ext uri="{FF2B5EF4-FFF2-40B4-BE49-F238E27FC236}">
                  <a16:creationId xmlns:a16="http://schemas.microsoft.com/office/drawing/2014/main" id="{C65FA2D6-4EDA-4B3B-95BB-7D16ED322D00}"/>
                </a:ext>
              </a:extLst>
            </p:cNvPr>
            <p:cNvSpPr txBox="1"/>
            <p:nvPr/>
          </p:nvSpPr>
          <p:spPr>
            <a:xfrm>
              <a:off x="9688318" y="3472727"/>
              <a:ext cx="910373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71855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b="1" kern="0" cap="all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设备</a:t>
              </a:r>
              <a:endPara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48667C-742E-4DFE-9CAB-0199A81E824B}"/>
              </a:ext>
            </a:extLst>
          </p:cNvPr>
          <p:cNvGrpSpPr/>
          <p:nvPr/>
        </p:nvGrpSpPr>
        <p:grpSpPr>
          <a:xfrm>
            <a:off x="9618938" y="3464994"/>
            <a:ext cx="1226163" cy="1068122"/>
            <a:chOff x="7603500" y="3140969"/>
            <a:chExt cx="1226163" cy="1068122"/>
          </a:xfrm>
        </p:grpSpPr>
        <p:sp>
          <p:nvSpPr>
            <p:cNvPr id="168" name="矩形 16">
              <a:extLst>
                <a:ext uri="{FF2B5EF4-FFF2-40B4-BE49-F238E27FC236}">
                  <a16:creationId xmlns:a16="http://schemas.microsoft.com/office/drawing/2014/main" id="{91739815-C739-4709-B5E1-0EFE290AA2CB}"/>
                </a:ext>
              </a:extLst>
            </p:cNvPr>
            <p:cNvSpPr/>
            <p:nvPr/>
          </p:nvSpPr>
          <p:spPr>
            <a:xfrm>
              <a:off x="7674695" y="3419166"/>
              <a:ext cx="1080000" cy="212552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3A3A43">
                      <a:lumMod val="50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实时产品追踪</a:t>
              </a:r>
            </a:p>
          </p:txBody>
        </p:sp>
        <p:sp>
          <p:nvSpPr>
            <p:cNvPr id="177" name="矩形 16">
              <a:extLst>
                <a:ext uri="{FF2B5EF4-FFF2-40B4-BE49-F238E27FC236}">
                  <a16:creationId xmlns:a16="http://schemas.microsoft.com/office/drawing/2014/main" id="{510806FA-12E8-4F41-ABF0-6E811C0D0D98}"/>
                </a:ext>
              </a:extLst>
            </p:cNvPr>
            <p:cNvSpPr/>
            <p:nvPr/>
          </p:nvSpPr>
          <p:spPr>
            <a:xfrm>
              <a:off x="7674695" y="3676111"/>
              <a:ext cx="1080000" cy="212552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3A3A43">
                      <a:lumMod val="50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区块链技术</a:t>
              </a:r>
            </a:p>
          </p:txBody>
        </p:sp>
        <p:sp>
          <p:nvSpPr>
            <p:cNvPr id="179" name="矩形 16">
              <a:extLst>
                <a:ext uri="{FF2B5EF4-FFF2-40B4-BE49-F238E27FC236}">
                  <a16:creationId xmlns:a16="http://schemas.microsoft.com/office/drawing/2014/main" id="{A8F2984D-6183-45F9-B8E0-EF1C47330D73}"/>
                </a:ext>
              </a:extLst>
            </p:cNvPr>
            <p:cNvSpPr/>
            <p:nvPr/>
          </p:nvSpPr>
          <p:spPr>
            <a:xfrm>
              <a:off x="7674695" y="3933056"/>
              <a:ext cx="1080000" cy="212552"/>
            </a:xfrm>
            <a:prstGeom prst="rect">
              <a:avLst/>
            </a:prstGeom>
            <a:solidFill>
              <a:srgbClr val="B4EA5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lvl="0" indent="0" algn="ctr" defTabSz="914400" rtl="0" eaLnBrk="0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3A3A43">
                      <a:lumMod val="50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分布式记账</a:t>
              </a:r>
            </a:p>
          </p:txBody>
        </p:sp>
        <p:sp>
          <p:nvSpPr>
            <p:cNvPr id="194" name="TextBox 117">
              <a:extLst>
                <a:ext uri="{FF2B5EF4-FFF2-40B4-BE49-F238E27FC236}">
                  <a16:creationId xmlns:a16="http://schemas.microsoft.com/office/drawing/2014/main" id="{FD5B79C8-26E1-46D0-8E9B-A1B00E4015EF}"/>
                </a:ext>
              </a:extLst>
            </p:cNvPr>
            <p:cNvSpPr txBox="1"/>
            <p:nvPr/>
          </p:nvSpPr>
          <p:spPr>
            <a:xfrm>
              <a:off x="7752184" y="3164312"/>
              <a:ext cx="910373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71855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b="1" kern="0" cap="all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财务</a:t>
              </a:r>
              <a:endPara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95" name="Rectangle 132">
              <a:extLst>
                <a:ext uri="{FF2B5EF4-FFF2-40B4-BE49-F238E27FC236}">
                  <a16:creationId xmlns:a16="http://schemas.microsoft.com/office/drawing/2014/main" id="{A4A81A19-8E88-4536-B5EB-FB99578620FC}"/>
                </a:ext>
              </a:extLst>
            </p:cNvPr>
            <p:cNvSpPr/>
            <p:nvPr/>
          </p:nvSpPr>
          <p:spPr>
            <a:xfrm>
              <a:off x="7603500" y="3140969"/>
              <a:ext cx="1226163" cy="106812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182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37919</TotalTime>
  <Words>295</Words>
  <Application>Microsoft Office PowerPoint</Application>
  <PresentationFormat>宽屏</PresentationFormat>
  <Paragraphs>79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等线</vt:lpstr>
      <vt:lpstr>等线 Light</vt:lpstr>
      <vt:lpstr>方正兰亭粗黑_GBK</vt:lpstr>
      <vt:lpstr>华文细黑</vt:lpstr>
      <vt:lpstr>微软雅黑</vt:lpstr>
      <vt:lpstr>Arial</vt:lpstr>
      <vt:lpstr>Calibri</vt:lpstr>
      <vt:lpstr>Titillium Web</vt:lpstr>
      <vt:lpstr>Wingdings</vt:lpstr>
      <vt:lpstr>Office 主题</vt:lpstr>
      <vt:lpstr>1_自定义设计方案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dapengxiaojiang001</dc:creator>
  <cp:lastModifiedBy>曹 津彬</cp:lastModifiedBy>
  <cp:revision>2218</cp:revision>
  <cp:lastPrinted>2020-03-16T05:57:00Z</cp:lastPrinted>
  <dcterms:created xsi:type="dcterms:W3CDTF">2015-04-07T06:44:00Z</dcterms:created>
  <dcterms:modified xsi:type="dcterms:W3CDTF">2022-05-17T01:57:25Z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1F5F009F051A42CCBF6FBCD5FDC63B8F</vt:lpwstr>
  </property>
</Properties>
</file>

<file path=docProps/thumbnail.jpeg>
</file>